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2D_1D35FBF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318" r:id="rId5"/>
    <p:sldId id="319" r:id="rId6"/>
    <p:sldId id="321" r:id="rId7"/>
    <p:sldId id="301" r:id="rId8"/>
    <p:sldId id="293" r:id="rId9"/>
    <p:sldId id="296" r:id="rId10"/>
    <p:sldId id="295" r:id="rId11"/>
    <p:sldId id="294" r:id="rId12"/>
    <p:sldId id="313" r:id="rId13"/>
    <p:sldId id="325" r:id="rId14"/>
    <p:sldId id="326" r:id="rId15"/>
    <p:sldId id="297" r:id="rId16"/>
    <p:sldId id="324"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 Metcalf-Riener" initials="SM" userId="S::sofiametcalfriener_rhs.org.uk#ext#@naturalhistorymuseum.onmicrosoft.com::e8b227e8-56dc-4823-ab19-930d854b5d24" providerId="AD"/>
  <p188:author id="{A7A7D044-C982-CBF3-EF65-32A5CEC7F5CD}" name="James Smith" initials="JS" userId="S::james.smith@nhm.ac.uk::04f27919-2294-4271-8bb4-5e22975c2541"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63500DC7-FC8D-0206-3E07-1CEA0F67B29F}" name="Victor Heng" initials=""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40AA27-E119-4247-B5D2-90BA2F623A79}" v="27" dt="2026-04-20T15:23:14.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87" autoAdjust="0"/>
  </p:normalViewPr>
  <p:slideViewPr>
    <p:cSldViewPr snapToGrid="0">
      <p:cViewPr varScale="1">
        <p:scale>
          <a:sx n="100" d="100"/>
          <a:sy n="100" d="100"/>
        </p:scale>
        <p:origin x="9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Temple" userId="S::hollytemple_rhs.org.uk#ext#@nhm.ac.uk::5b5f6386-3222-459c-bd6f-701a5a7b6f18" providerId="AD" clId="Web-{84BB8E8E-BE72-40B2-F371-E6CAD6000F76}"/>
    <pc:docChg chg="mod">
      <pc:chgData name="Holly Temple" userId="S::hollytemple_rhs.org.uk#ext#@nhm.ac.uk::5b5f6386-3222-459c-bd6f-701a5a7b6f18" providerId="AD" clId="Web-{84BB8E8E-BE72-40B2-F371-E6CAD6000F76}" dt="2026-04-16T10:51:19.898" v="0"/>
      <pc:docMkLst>
        <pc:docMk/>
      </pc:docMkLst>
    </pc:docChg>
  </pc:docChgLst>
  <pc:docChgLst>
    <pc:chgData name="Victor Heng" userId="fc4ad821-ae55-430e-b30a-62deb0249487" providerId="ADAL" clId="{51F35D19-4E04-4BD8-92BE-F0E8BAC4ED63}"/>
    <pc:docChg chg="undo custSel addSld delSld modSld sldOrd modMainMaster">
      <pc:chgData name="Victor Heng" userId="fc4ad821-ae55-430e-b30a-62deb0249487" providerId="ADAL" clId="{51F35D19-4E04-4BD8-92BE-F0E8BAC4ED63}" dt="2026-04-20T15:22:39.262" v="16029" actId="6549"/>
      <pc:docMkLst>
        <pc:docMk/>
      </pc:docMkLst>
      <pc:sldChg chg="modSp mod modAnim">
        <pc:chgData name="Victor Heng" userId="fc4ad821-ae55-430e-b30a-62deb0249487" providerId="ADAL" clId="{51F35D19-4E04-4BD8-92BE-F0E8BAC4ED63}" dt="2026-04-20T15:22:39.262" v="16029" actId="6549"/>
        <pc:sldMkLst>
          <pc:docMk/>
          <pc:sldMk cId="4049544289" sldId="295"/>
        </pc:sldMkLst>
        <pc:spChg chg="mod">
          <ac:chgData name="Victor Heng" userId="fc4ad821-ae55-430e-b30a-62deb0249487" providerId="ADAL" clId="{51F35D19-4E04-4BD8-92BE-F0E8BAC4ED63}" dt="2026-04-20T15:22:39.262" v="16029" actId="6549"/>
          <ac:spMkLst>
            <pc:docMk/>
            <pc:sldMk cId="4049544289" sldId="295"/>
            <ac:spMk id="3" creationId="{ECC802C2-B50D-01AC-A6E0-CFACC3187B7F}"/>
          </ac:spMkLst>
        </pc:spChg>
        <pc:spChg chg="mod">
          <ac:chgData name="Victor Heng" userId="fc4ad821-ae55-430e-b30a-62deb0249487" providerId="ADAL" clId="{51F35D19-4E04-4BD8-92BE-F0E8BAC4ED63}" dt="2026-04-16T16:49:00.247" v="15987" actId="1076"/>
          <ac:spMkLst>
            <pc:docMk/>
            <pc:sldMk cId="4049544289" sldId="295"/>
            <ac:spMk id="6" creationId="{5C46BECD-1484-DA3E-E436-4B3D48F4382A}"/>
          </ac:spMkLst>
        </pc:spChg>
        <pc:picChg chg="mod">
          <ac:chgData name="Victor Heng" userId="fc4ad821-ae55-430e-b30a-62deb0249487" providerId="ADAL" clId="{51F35D19-4E04-4BD8-92BE-F0E8BAC4ED63}" dt="2026-04-20T15:21:51.807" v="16003"/>
          <ac:picMkLst>
            <pc:docMk/>
            <pc:sldMk cId="4049544289" sldId="295"/>
            <ac:picMk id="5" creationId="{A589BFDB-20E2-A40B-D544-B6B991E67130}"/>
          </ac:picMkLst>
        </pc:picChg>
      </pc:sldChg>
      <pc:sldChg chg="modSp mod">
        <pc:chgData name="Victor Heng" userId="fc4ad821-ae55-430e-b30a-62deb0249487" providerId="ADAL" clId="{51F35D19-4E04-4BD8-92BE-F0E8BAC4ED63}" dt="2026-04-16T16:48:28.890" v="15984" actId="20577"/>
        <pc:sldMkLst>
          <pc:docMk/>
          <pc:sldMk cId="2058664037" sldId="296"/>
        </pc:sldMkLst>
        <pc:spChg chg="mod">
          <ac:chgData name="Victor Heng" userId="fc4ad821-ae55-430e-b30a-62deb0249487" providerId="ADAL" clId="{51F35D19-4E04-4BD8-92BE-F0E8BAC4ED63}" dt="2026-04-16T16:48:28.890" v="15984" actId="20577"/>
          <ac:spMkLst>
            <pc:docMk/>
            <pc:sldMk cId="2058664037" sldId="296"/>
            <ac:spMk id="3" creationId="{C5183EFA-DEE5-4035-85F0-F293C7D60E56}"/>
          </ac:spMkLst>
        </pc:spChg>
        <pc:spChg chg="mod">
          <ac:chgData name="Victor Heng" userId="fc4ad821-ae55-430e-b30a-62deb0249487" providerId="ADAL" clId="{51F35D19-4E04-4BD8-92BE-F0E8BAC4ED63}" dt="2026-04-16T16:46:47.656" v="15971" actId="1076"/>
          <ac:spMkLst>
            <pc:docMk/>
            <pc:sldMk cId="2058664037" sldId="296"/>
            <ac:spMk id="7" creationId="{44ACCF2B-A5A1-A96E-8CA4-7FD73A065D0A}"/>
          </ac:spMkLst>
        </pc:spChg>
        <pc:spChg chg="mod">
          <ac:chgData name="Victor Heng" userId="fc4ad821-ae55-430e-b30a-62deb0249487" providerId="ADAL" clId="{51F35D19-4E04-4BD8-92BE-F0E8BAC4ED63}" dt="2026-04-16T16:46:47.656" v="15971" actId="1076"/>
          <ac:spMkLst>
            <pc:docMk/>
            <pc:sldMk cId="2058664037" sldId="296"/>
            <ac:spMk id="8" creationId="{15A5CA8A-A201-041C-6B34-1A9B6AEC4A5E}"/>
          </ac:spMkLst>
        </pc:spChg>
        <pc:picChg chg="mod">
          <ac:chgData name="Victor Heng" userId="fc4ad821-ae55-430e-b30a-62deb0249487" providerId="ADAL" clId="{51F35D19-4E04-4BD8-92BE-F0E8BAC4ED63}" dt="2026-04-16T16:46:47.656" v="15971" actId="1076"/>
          <ac:picMkLst>
            <pc:docMk/>
            <pc:sldMk cId="2058664037" sldId="296"/>
            <ac:picMk id="4" creationId="{BAC18799-9174-B924-880F-27F386980BE1}"/>
          </ac:picMkLst>
        </pc:picChg>
        <pc:picChg chg="mod modCrop">
          <ac:chgData name="Victor Heng" userId="fc4ad821-ae55-430e-b30a-62deb0249487" providerId="ADAL" clId="{51F35D19-4E04-4BD8-92BE-F0E8BAC4ED63}" dt="2026-04-16T16:47:46.715" v="15980" actId="1076"/>
          <ac:picMkLst>
            <pc:docMk/>
            <pc:sldMk cId="2058664037" sldId="296"/>
            <ac:picMk id="6" creationId="{0D1382E2-18A7-DF98-1F49-1501D0D29946}"/>
          </ac:picMkLst>
        </pc:picChg>
      </pc:sldChg>
      <pc:sldChg chg="modSp mod">
        <pc:chgData name="Victor Heng" userId="fc4ad821-ae55-430e-b30a-62deb0249487" providerId="ADAL" clId="{51F35D19-4E04-4BD8-92BE-F0E8BAC4ED63}" dt="2026-04-20T15:20:20.172" v="16002" actId="14100"/>
        <pc:sldMkLst>
          <pc:docMk/>
          <pc:sldMk cId="3795561036" sldId="313"/>
        </pc:sldMkLst>
        <pc:spChg chg="mod">
          <ac:chgData name="Victor Heng" userId="fc4ad821-ae55-430e-b30a-62deb0249487" providerId="ADAL" clId="{51F35D19-4E04-4BD8-92BE-F0E8BAC4ED63}" dt="2026-04-20T15:20:20.172" v="16002" actId="14100"/>
          <ac:spMkLst>
            <pc:docMk/>
            <pc:sldMk cId="3795561036" sldId="313"/>
            <ac:spMk id="22" creationId="{B078D036-0AF5-2B25-7D23-B5E50D6EFC15}"/>
          </ac:spMkLst>
        </pc:spChg>
      </pc:sldChg>
      <pc:sldChg chg="addSp delSp modSp new mod modAnim modNotesTx">
        <pc:chgData name="Victor Heng" userId="fc4ad821-ae55-430e-b30a-62deb0249487" providerId="ADAL" clId="{51F35D19-4E04-4BD8-92BE-F0E8BAC4ED63}" dt="2026-04-16T16:46:01.577" v="15967" actId="113"/>
        <pc:sldMkLst>
          <pc:docMk/>
          <pc:sldMk cId="1888284846" sldId="321"/>
        </pc:sldMkLst>
        <pc:spChg chg="mod">
          <ac:chgData name="Victor Heng" userId="fc4ad821-ae55-430e-b30a-62deb0249487" providerId="ADAL" clId="{51F35D19-4E04-4BD8-92BE-F0E8BAC4ED63}" dt="2026-04-16T16:46:01.577" v="15967" actId="113"/>
          <ac:spMkLst>
            <pc:docMk/>
            <pc:sldMk cId="1888284846" sldId="321"/>
            <ac:spMk id="3" creationId="{42E69B72-0A8A-B590-0202-28898A450E35}"/>
          </ac:spMkLst>
        </pc:spChg>
        <pc:spChg chg="mod">
          <ac:chgData name="Victor Heng" userId="fc4ad821-ae55-430e-b30a-62deb0249487" providerId="ADAL" clId="{51F35D19-4E04-4BD8-92BE-F0E8BAC4ED63}" dt="2026-04-16T16:41:04.513" v="15966" actId="14100"/>
          <ac:spMkLst>
            <pc:docMk/>
            <pc:sldMk cId="1888284846" sldId="321"/>
            <ac:spMk id="4" creationId="{47782020-1E38-B120-E1B7-38F9FCF97321}"/>
          </ac:spMkLst>
        </pc:spChg>
      </pc:sldChg>
      <pc:sldChg chg="modSp mod">
        <pc:chgData name="Victor Heng" userId="fc4ad821-ae55-430e-b30a-62deb0249487" providerId="ADAL" clId="{51F35D19-4E04-4BD8-92BE-F0E8BAC4ED63}" dt="2026-04-20T15:19:57.366" v="16000" actId="1076"/>
        <pc:sldMkLst>
          <pc:docMk/>
          <pc:sldMk cId="4025359428" sldId="326"/>
        </pc:sldMkLst>
        <pc:spChg chg="mod">
          <ac:chgData name="Victor Heng" userId="fc4ad821-ae55-430e-b30a-62deb0249487" providerId="ADAL" clId="{51F35D19-4E04-4BD8-92BE-F0E8BAC4ED63}" dt="2026-04-20T15:19:54.469" v="15999" actId="1076"/>
          <ac:spMkLst>
            <pc:docMk/>
            <pc:sldMk cId="4025359428" sldId="326"/>
            <ac:spMk id="12" creationId="{829EF1A4-802C-889E-4F83-4D4DBE180B9B}"/>
          </ac:spMkLst>
        </pc:spChg>
        <pc:spChg chg="mod">
          <ac:chgData name="Victor Heng" userId="fc4ad821-ae55-430e-b30a-62deb0249487" providerId="ADAL" clId="{51F35D19-4E04-4BD8-92BE-F0E8BAC4ED63}" dt="2026-04-20T15:19:57.366" v="16000" actId="1076"/>
          <ac:spMkLst>
            <pc:docMk/>
            <pc:sldMk cId="4025359428" sldId="326"/>
            <ac:spMk id="13" creationId="{65D54A39-79FA-EFD2-2F72-C09DED48BF7F}"/>
          </ac:spMkLst>
        </pc:spChg>
        <pc:spChg chg="mod">
          <ac:chgData name="Victor Heng" userId="fc4ad821-ae55-430e-b30a-62deb0249487" providerId="ADAL" clId="{51F35D19-4E04-4BD8-92BE-F0E8BAC4ED63}" dt="2026-04-20T15:19:54.469" v="15999" actId="1076"/>
          <ac:spMkLst>
            <pc:docMk/>
            <pc:sldMk cId="4025359428" sldId="326"/>
            <ac:spMk id="14" creationId="{8DC94D35-30F0-448F-FFA5-0477487D9121}"/>
          </ac:spMkLst>
        </pc:spChg>
      </pc:sldChg>
      <pc:sldMasterChg chg="modSldLayout">
        <pc:chgData name="Victor Heng" userId="fc4ad821-ae55-430e-b30a-62deb0249487" providerId="ADAL" clId="{51F35D19-4E04-4BD8-92BE-F0E8BAC4ED63}" dt="2026-04-16T16:49:46.685" v="15989" actId="1076"/>
        <pc:sldMasterMkLst>
          <pc:docMk/>
          <pc:sldMasterMk cId="1774735315" sldId="2147483660"/>
        </pc:sldMasterMkLst>
        <pc:sldLayoutChg chg="modSp mod">
          <pc:chgData name="Victor Heng" userId="fc4ad821-ae55-430e-b30a-62deb0249487" providerId="ADAL" clId="{51F35D19-4E04-4BD8-92BE-F0E8BAC4ED63}" dt="2026-04-16T16:49:46.685" v="15989" actId="1076"/>
          <pc:sldLayoutMkLst>
            <pc:docMk/>
            <pc:sldMasterMk cId="1774735315" sldId="2147483660"/>
            <pc:sldLayoutMk cId="3518101414" sldId="2147483666"/>
          </pc:sldLayoutMkLst>
          <pc:picChg chg="mod">
            <ac:chgData name="Victor Heng" userId="fc4ad821-ae55-430e-b30a-62deb0249487" providerId="ADAL" clId="{51F35D19-4E04-4BD8-92BE-F0E8BAC4ED63}" dt="2026-04-16T16:49:46.685" v="15989" actId="1076"/>
            <ac:picMkLst>
              <pc:docMk/>
              <pc:sldMasterMk cId="1774735315" sldId="2147483660"/>
              <pc:sldLayoutMk cId="3518101414" sldId="2147483666"/>
              <ac:picMk id="5" creationId="{7C2A9108-7595-385F-9171-789A257D2EBE}"/>
            </ac:picMkLst>
          </pc:picChg>
        </pc:sldLayoutChg>
      </pc:sldMasterChg>
    </pc:docChg>
  </pc:docChgLst>
  <pc:docChgLst>
    <pc:chgData name="Victor Heng" userId="S::v.heng@nhm.ac.uk::fc4ad821-ae55-430e-b30a-62deb0249487" providerId="AD" clId="Web-{3E97E3B7-56A7-8E48-D41A-1CB07F966304}"/>
    <pc:docChg chg="modSld">
      <pc:chgData name="Victor Heng" userId="S::v.heng@nhm.ac.uk::fc4ad821-ae55-430e-b30a-62deb0249487" providerId="AD" clId="Web-{3E97E3B7-56A7-8E48-D41A-1CB07F966304}" dt="2026-03-23T14:01:38.539" v="24" actId="20577"/>
      <pc:docMkLst>
        <pc:docMk/>
      </pc:docMkLst>
      <pc:sldChg chg="modSp">
        <pc:chgData name="Victor Heng" userId="S::v.heng@nhm.ac.uk::fc4ad821-ae55-430e-b30a-62deb0249487" providerId="AD" clId="Web-{3E97E3B7-56A7-8E48-D41A-1CB07F966304}" dt="2026-03-23T14:01:38.539" v="24" actId="20577"/>
        <pc:sldMkLst>
          <pc:docMk/>
          <pc:sldMk cId="92965207" sldId="319"/>
        </pc:sldMkLst>
        <pc:spChg chg="mod">
          <ac:chgData name="Victor Heng" userId="S::v.heng@nhm.ac.uk::fc4ad821-ae55-430e-b30a-62deb0249487" providerId="AD" clId="Web-{3E97E3B7-56A7-8E48-D41A-1CB07F966304}" dt="2026-03-23T14:01:38.539" v="24" actId="20577"/>
          <ac:spMkLst>
            <pc:docMk/>
            <pc:sldMk cId="92965207" sldId="319"/>
            <ac:spMk id="6" creationId="{0D5A4B2C-2EBA-5209-8181-90BF1BD07913}"/>
          </ac:spMkLst>
        </pc:spChg>
      </pc:sldChg>
    </pc:docChg>
  </pc:docChgLst>
  <pc:docChgLst>
    <pc:chgData name="Victor Heng" userId="S::v.heng@nhm.ac.uk::fc4ad821-ae55-430e-b30a-62deb0249487" providerId="AD" clId="Web-{0ABF870B-6F76-8384-5CFE-D82DBE31EA13}"/>
    <pc:docChg chg="modSld">
      <pc:chgData name="Victor Heng" userId="S::v.heng@nhm.ac.uk::fc4ad821-ae55-430e-b30a-62deb0249487" providerId="AD" clId="Web-{0ABF870B-6F76-8384-5CFE-D82DBE31EA13}" dt="2026-03-25T15:00:43.151" v="22"/>
      <pc:docMkLst>
        <pc:docMk/>
      </pc:docMkLst>
      <pc:sldChg chg="modSp">
        <pc:chgData name="Victor Heng" userId="S::v.heng@nhm.ac.uk::fc4ad821-ae55-430e-b30a-62deb0249487" providerId="AD" clId="Web-{0ABF870B-6F76-8384-5CFE-D82DBE31EA13}" dt="2026-03-25T14:58:58.072" v="10" actId="1076"/>
        <pc:sldMkLst>
          <pc:docMk/>
          <pc:sldMk cId="4025359428" sldId="326"/>
        </pc:sldMkLst>
        <pc:spChg chg="mod">
          <ac:chgData name="Victor Heng" userId="S::v.heng@nhm.ac.uk::fc4ad821-ae55-430e-b30a-62deb0249487" providerId="AD" clId="Web-{0ABF870B-6F76-8384-5CFE-D82DBE31EA13}" dt="2026-03-25T14:58:58.072" v="10" actId="1076"/>
          <ac:spMkLst>
            <pc:docMk/>
            <pc:sldMk cId="4025359428" sldId="326"/>
            <ac:spMk id="12" creationId="{829EF1A4-802C-889E-4F83-4D4DBE180B9B}"/>
          </ac:spMkLst>
        </pc:spChg>
        <pc:spChg chg="mod">
          <ac:chgData name="Victor Heng" userId="S::v.heng@nhm.ac.uk::fc4ad821-ae55-430e-b30a-62deb0249487" providerId="AD" clId="Web-{0ABF870B-6F76-8384-5CFE-D82DBE31EA13}" dt="2026-03-25T14:58:50.103" v="9"/>
          <ac:spMkLst>
            <pc:docMk/>
            <pc:sldMk cId="4025359428" sldId="326"/>
            <ac:spMk id="13" creationId="{65D54A39-79FA-EFD2-2F72-C09DED48BF7F}"/>
          </ac:spMkLst>
        </pc:spChg>
        <pc:spChg chg="mod">
          <ac:chgData name="Victor Heng" userId="S::v.heng@nhm.ac.uk::fc4ad821-ae55-430e-b30a-62deb0249487" providerId="AD" clId="Web-{0ABF870B-6F76-8384-5CFE-D82DBE31EA13}" dt="2026-03-25T14:58:30.603" v="3" actId="1076"/>
          <ac:spMkLst>
            <pc:docMk/>
            <pc:sldMk cId="4025359428" sldId="326"/>
            <ac:spMk id="14" creationId="{8DC94D35-30F0-448F-FFA5-0477487D9121}"/>
          </ac:spMkLst>
        </pc:spChg>
      </pc:sldChg>
    </pc:docChg>
  </pc:docChgLst>
  <pc:docChgLst>
    <pc:chgData name="Holly Temple" userId="S::hollytemple_rhs.org.uk#ext#@nhm.ac.uk::5b5f6386-3222-459c-bd6f-701a5a7b6f18" providerId="AD" clId="Web-{6FF0A8C4-18A9-677C-4DC2-089BE3EC5473}"/>
    <pc:docChg chg="modSld">
      <pc:chgData name="Holly Temple" userId="S::hollytemple_rhs.org.uk#ext#@nhm.ac.uk::5b5f6386-3222-459c-bd6f-701a5a7b6f18" providerId="AD" clId="Web-{6FF0A8C4-18A9-677C-4DC2-089BE3EC5473}" dt="2026-04-16T10:53:15.778" v="0" actId="1076"/>
      <pc:docMkLst>
        <pc:docMk/>
      </pc:docMkLst>
      <pc:sldChg chg="modSp">
        <pc:chgData name="Holly Temple" userId="S::hollytemple_rhs.org.uk#ext#@nhm.ac.uk::5b5f6386-3222-459c-bd6f-701a5a7b6f18" providerId="AD" clId="Web-{6FF0A8C4-18A9-677C-4DC2-089BE3EC5473}" dt="2026-04-16T10:53:15.778" v="0" actId="1076"/>
        <pc:sldMkLst>
          <pc:docMk/>
          <pc:sldMk cId="2058664037" sldId="296"/>
        </pc:sldMkLst>
        <pc:spChg chg="mod">
          <ac:chgData name="Holly Temple" userId="S::hollytemple_rhs.org.uk#ext#@nhm.ac.uk::5b5f6386-3222-459c-bd6f-701a5a7b6f18" providerId="AD" clId="Web-{6FF0A8C4-18A9-677C-4DC2-089BE3EC5473}" dt="2026-04-16T10:53:15.778" v="0" actId="1076"/>
          <ac:spMkLst>
            <pc:docMk/>
            <pc:sldMk cId="2058664037" sldId="296"/>
            <ac:spMk id="3" creationId="{C5183EFA-DEE5-4035-85F0-F293C7D60E56}"/>
          </ac:spMkLst>
        </pc:spChg>
      </pc:sldChg>
    </pc:docChg>
  </pc:docChgLst>
</pc:chgInfo>
</file>

<file path=ppt/comments/modernComment_12D_1D35FBFB.xml><?xml version="1.0" encoding="utf-8"?>
<p188:cmLst xmlns:a="http://schemas.openxmlformats.org/drawingml/2006/main" xmlns:r="http://schemas.openxmlformats.org/officeDocument/2006/relationships" xmlns:p188="http://schemas.microsoft.com/office/powerpoint/2018/8/main">
  <p188:cm id="{9DD7993D-324A-45A9-8B44-0A3879A8BE98}" authorId="{5988FB12-527B-979B-D385-FE2AA9990177}" status="resolved" created="2026-03-16T16:33:38.378" complete="100000">
    <ac:txMkLst xmlns:ac="http://schemas.microsoft.com/office/drawing/2013/main/command">
      <pc:docMk xmlns:pc="http://schemas.microsoft.com/office/powerpoint/2013/main/command"/>
      <pc:sldMk xmlns:pc="http://schemas.microsoft.com/office/powerpoint/2013/main/command" cId="490077179" sldId="301"/>
      <ac:spMk id="2" creationId="{6A35D832-94CB-5C6D-E319-184027A806F2}"/>
      <ac:txMk cp="42">
        <ac:context len="44" hash="2634725900"/>
      </ac:txMk>
    </ac:txMkLst>
    <p188:pos x="3757083" y="592666"/>
    <p188:txBody>
      <a:bodyPr/>
      <a:lstStyle/>
      <a:p>
        <a:r>
          <a:rPr lang="en-GB"/>
          <a:t>is this word needed?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3F076-3592-4F32-BB56-9DA556D62E55}"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6634-26D0-4056-BE92-40D108D84A62}" type="slidenum">
              <a:rPr lang="en-GB" smtClean="0"/>
              <a:t>‹#›</a:t>
            </a:fld>
            <a:endParaRPr lang="en-GB"/>
          </a:p>
        </p:txBody>
      </p:sp>
    </p:spTree>
    <p:extLst>
      <p:ext uri="{BB962C8B-B14F-4D97-AF65-F5344CB8AC3E}">
        <p14:creationId xmlns:p14="http://schemas.microsoft.com/office/powerpoint/2010/main" val="221915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t>*Botanists (scientists who study plants) would say that in the photo, only blueberries are technically berries.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Bias is also used in common speech and other subjects, including PSHE, History, and English, where it usually refers to a feeling or opinion that influences how someone reacts to a situation or person.</a:t>
            </a:r>
          </a:p>
          <a:p>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t>A person’s favourite colour is green. This might influence them to choose green clothing to wear. This person has a </a:t>
            </a:r>
            <a:r>
              <a:rPr lang="en-GB" sz="1200" b="1" i="0"/>
              <a:t>bias towards </a:t>
            </a:r>
            <a:r>
              <a:rPr lang="en-GB" sz="1200" b="0" i="0"/>
              <a:t>the colour green.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t>Someone doesn’t like the taste of bananas. This dislike might influence them to </a:t>
            </a:r>
            <a:r>
              <a:rPr lang="en-GB" sz="1200" b="1" i="0"/>
              <a:t>not</a:t>
            </a:r>
            <a:r>
              <a:rPr lang="en-GB" sz="1200" b="0" i="0"/>
              <a:t> choose to cook recipes that use bananas as an ingredient. This person has a </a:t>
            </a:r>
            <a:r>
              <a:rPr lang="en-GB" sz="1200" b="1" i="0"/>
              <a:t>bias against </a:t>
            </a:r>
            <a:r>
              <a:rPr lang="en-GB" sz="1200" b="0" i="0"/>
              <a:t>bananas.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p>
          <a:p>
            <a:endParaRPr lang="en-GB"/>
          </a:p>
        </p:txBody>
      </p:sp>
      <p:sp>
        <p:nvSpPr>
          <p:cNvPr id="4" name="Slide Number Placeholder 3"/>
          <p:cNvSpPr>
            <a:spLocks noGrp="1"/>
          </p:cNvSpPr>
          <p:nvPr>
            <p:ph type="sldNum" sz="quarter" idx="5"/>
          </p:nvPr>
        </p:nvSpPr>
        <p:spPr/>
        <p:txBody>
          <a:bodyPr/>
          <a:lstStyle/>
          <a:p>
            <a:fld id="{2B366634-26D0-4056-BE92-40D108D84A62}" type="slidenum">
              <a:rPr lang="en-GB" smtClean="0"/>
              <a:t>3</a:t>
            </a:fld>
            <a:endParaRPr lang="en-GB"/>
          </a:p>
        </p:txBody>
      </p:sp>
    </p:spTree>
    <p:extLst>
      <p:ext uri="{BB962C8B-B14F-4D97-AF65-F5344CB8AC3E}">
        <p14:creationId xmlns:p14="http://schemas.microsoft.com/office/powerpoint/2010/main" val="45992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366634-26D0-4056-BE92-40D108D84A62}" type="slidenum">
              <a:rPr lang="en-GB" smtClean="0"/>
              <a:t>6</a:t>
            </a:fld>
            <a:endParaRPr lang="en-GB"/>
          </a:p>
        </p:txBody>
      </p:sp>
    </p:spTree>
    <p:extLst>
      <p:ext uri="{BB962C8B-B14F-4D97-AF65-F5344CB8AC3E}">
        <p14:creationId xmlns:p14="http://schemas.microsoft.com/office/powerpoint/2010/main" val="195655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366634-26D0-4056-BE92-40D108D84A62}" type="slidenum">
              <a:rPr lang="en-GB" smtClean="0"/>
              <a:t>7</a:t>
            </a:fld>
            <a:endParaRPr lang="en-GB"/>
          </a:p>
        </p:txBody>
      </p:sp>
    </p:spTree>
    <p:extLst>
      <p:ext uri="{BB962C8B-B14F-4D97-AF65-F5344CB8AC3E}">
        <p14:creationId xmlns:p14="http://schemas.microsoft.com/office/powerpoint/2010/main" val="1643820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366634-26D0-4056-BE92-40D108D84A62}" type="slidenum">
              <a:rPr lang="en-GB" smtClean="0"/>
              <a:t>9</a:t>
            </a:fld>
            <a:endParaRPr lang="en-GB"/>
          </a:p>
        </p:txBody>
      </p:sp>
    </p:spTree>
    <p:extLst>
      <p:ext uri="{BB962C8B-B14F-4D97-AF65-F5344CB8AC3E}">
        <p14:creationId xmlns:p14="http://schemas.microsoft.com/office/powerpoint/2010/main" val="7655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It might not be possible to fix an algorithm so that it still gives a correct answer. In these cases, an algorithm will need to have a result like – cannot be identified. </a:t>
            </a:r>
          </a:p>
          <a:p>
            <a:pPr marL="0" indent="0">
              <a:buFontTx/>
              <a:buNone/>
            </a:pPr>
            <a:endParaRPr lang="en-GB"/>
          </a:p>
          <a:p>
            <a:pPr marL="0" indent="0">
              <a:buFontTx/>
              <a:buNone/>
            </a:pPr>
            <a:r>
              <a:rPr lang="en-GB"/>
              <a:t>A few other possible responses:</a:t>
            </a:r>
          </a:p>
          <a:p>
            <a:pPr marL="0" indent="0">
              <a:buFontTx/>
              <a:buNone/>
            </a:pPr>
            <a:r>
              <a:rPr lang="en-GB"/>
              <a:t>Use a photo of a </a:t>
            </a:r>
            <a:r>
              <a:rPr lang="en-GB" err="1"/>
              <a:t>bumblebeebee</a:t>
            </a:r>
            <a:r>
              <a:rPr lang="en-GB"/>
              <a:t> not found in the UK. – Ask for the location where the photo was taken.</a:t>
            </a:r>
          </a:p>
          <a:p>
            <a:pPr marL="0" indent="0">
              <a:buFontTx/>
              <a:buNone/>
            </a:pPr>
            <a:r>
              <a:rPr lang="en-GB"/>
              <a:t>Use a photo where the bumblebee’s head is in a flower. – Ask if the whole bee is visible in the photo.</a:t>
            </a:r>
          </a:p>
          <a:p>
            <a:pPr marL="0" indent="0">
              <a:buFontTx/>
              <a:buNone/>
            </a:pPr>
            <a:r>
              <a:rPr lang="en-GB"/>
              <a:t>Use a blurry photo.</a:t>
            </a:r>
          </a:p>
          <a:p>
            <a:pPr marL="0" indent="0">
              <a:buFontTx/>
              <a:buNone/>
            </a:pPr>
            <a:r>
              <a:rPr lang="en-GB"/>
              <a:t>Use a photo that is very dark or very light.</a:t>
            </a:r>
          </a:p>
          <a:p>
            <a:pPr marL="0" indent="0">
              <a:buFontTx/>
              <a:buNone/>
            </a:pPr>
            <a:endParaRPr lang="en-GB"/>
          </a:p>
          <a:p>
            <a:pPr marL="0" indent="0">
              <a:buFontTx/>
              <a:buNone/>
            </a:pPr>
            <a:endParaRPr lang="en-GB"/>
          </a:p>
        </p:txBody>
      </p:sp>
      <p:sp>
        <p:nvSpPr>
          <p:cNvPr id="4" name="Slide Number Placeholder 3"/>
          <p:cNvSpPr>
            <a:spLocks noGrp="1"/>
          </p:cNvSpPr>
          <p:nvPr>
            <p:ph type="sldNum" sz="quarter" idx="5"/>
          </p:nvPr>
        </p:nvSpPr>
        <p:spPr/>
        <p:txBody>
          <a:bodyPr/>
          <a:lstStyle/>
          <a:p>
            <a:fld id="{2B366634-26D0-4056-BE92-40D108D84A62}" type="slidenum">
              <a:rPr lang="en-GB" smtClean="0"/>
              <a:t>10</a:t>
            </a:fld>
            <a:endParaRPr lang="en-GB"/>
          </a:p>
        </p:txBody>
      </p:sp>
    </p:spTree>
    <p:extLst>
      <p:ext uri="{BB962C8B-B14F-4D97-AF65-F5344CB8AC3E}">
        <p14:creationId xmlns:p14="http://schemas.microsoft.com/office/powerpoint/2010/main" val="200475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Responses here could include discussion about:</a:t>
            </a:r>
          </a:p>
          <a:p>
            <a:pPr marL="171450" indent="-171450">
              <a:buFontTx/>
              <a:buChar char="-"/>
            </a:pPr>
            <a:r>
              <a:rPr lang="en-GB"/>
              <a:t>limitations of visual information</a:t>
            </a:r>
          </a:p>
          <a:p>
            <a:pPr marL="171450" indent="-171450">
              <a:buFontTx/>
              <a:buChar char="-"/>
            </a:pPr>
            <a:r>
              <a:rPr lang="en-GB"/>
              <a:t>bias in training data</a:t>
            </a:r>
          </a:p>
          <a:p>
            <a:pPr marL="171450" indent="-171450">
              <a:buFontTx/>
              <a:buChar char="-"/>
            </a:pPr>
            <a:r>
              <a:rPr lang="en-GB"/>
              <a:t>speed of computer processing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bias and subjectivity in humans</a:t>
            </a:r>
          </a:p>
          <a:p>
            <a:pPr marL="171450" indent="-171450">
              <a:buFontTx/>
              <a:buChar char="-"/>
            </a:pPr>
            <a:endParaRPr lang="en-GB"/>
          </a:p>
          <a:p>
            <a:pPr marL="0" indent="0">
              <a:buFontTx/>
              <a:buNone/>
            </a:pPr>
            <a:endParaRPr lang="en-GB"/>
          </a:p>
          <a:p>
            <a:pPr marL="0" indent="0">
              <a:buFontTx/>
              <a:buNone/>
            </a:pPr>
            <a:r>
              <a:rPr lang="en-GB"/>
              <a:t>1. </a:t>
            </a:r>
          </a:p>
          <a:p>
            <a:pPr marL="171450" indent="-171450">
              <a:buFontTx/>
              <a:buChar char="-"/>
            </a:pPr>
            <a:r>
              <a:rPr lang="en-GB"/>
              <a:t>Situations where there isn’t good training data. For example, many small insects are not well studied, so there isn’t good data (photos of animals with confirmed identifications) to train an AI model on.</a:t>
            </a:r>
          </a:p>
          <a:p>
            <a:pPr marL="171450" indent="-171450">
              <a:buFontTx/>
              <a:buChar char="-"/>
            </a:pPr>
            <a:r>
              <a:rPr lang="en-GB"/>
              <a:t>Situations where visual information is not enough. For example, some species can only be differentiated using DNA. Another example is food, you can’t always tell if a dish tastes good just by looking at it.</a:t>
            </a:r>
          </a:p>
          <a:p>
            <a:pPr marL="171450" indent="-171450">
              <a:buFontTx/>
              <a:buChar char="-"/>
            </a:pPr>
            <a:r>
              <a:rPr lang="en-GB"/>
              <a:t>Tasks which involve value judgements or opinions. For example, judging the quality of a piece of art. Different people have different artistic tastes.</a:t>
            </a:r>
          </a:p>
          <a:p>
            <a:pPr marL="0" indent="0">
              <a:buFontTx/>
              <a:buNone/>
            </a:pPr>
            <a:endParaRPr lang="en-GB"/>
          </a:p>
          <a:p>
            <a:pPr marL="0" indent="0">
              <a:buFontTx/>
              <a:buNone/>
            </a:pPr>
            <a:endParaRPr lang="en-GB"/>
          </a:p>
          <a:p>
            <a:pPr marL="0" indent="0">
              <a:buFontTx/>
              <a:buNone/>
            </a:pPr>
            <a:r>
              <a:rPr lang="en-GB"/>
              <a:t>2.</a:t>
            </a:r>
          </a:p>
          <a:p>
            <a:pPr marL="171450" indent="-171450">
              <a:buFontTx/>
              <a:buChar char="-"/>
            </a:pPr>
            <a:r>
              <a:rPr lang="en-GB"/>
              <a:t>Sorting through large amounts of data.</a:t>
            </a:r>
          </a:p>
          <a:p>
            <a:pPr marL="171450" indent="-171450">
              <a:buFontTx/>
              <a:buChar char="-"/>
            </a:pPr>
            <a:r>
              <a:rPr lang="en-GB"/>
              <a:t>Sorting things in a way that removes human subjectivity. For example, optical illusions. The way humans’ eyes and brains work can trick us into seeing or thinking things that aren’t really.</a:t>
            </a:r>
          </a:p>
          <a:p>
            <a:pPr marL="171450" indent="-171450">
              <a:buFontTx/>
              <a:buChar char="-"/>
            </a:pPr>
            <a:r>
              <a:rPr lang="en-GB"/>
              <a:t>Identifying differences that humans might miss. For example, humans might overlook small details in an image. This is especially true when humans do repetitive tasks. Computers don’t get tired in the same way.</a:t>
            </a:r>
          </a:p>
        </p:txBody>
      </p:sp>
      <p:sp>
        <p:nvSpPr>
          <p:cNvPr id="4" name="Slide Number Placeholder 3"/>
          <p:cNvSpPr>
            <a:spLocks noGrp="1"/>
          </p:cNvSpPr>
          <p:nvPr>
            <p:ph type="sldNum" sz="quarter" idx="5"/>
          </p:nvPr>
        </p:nvSpPr>
        <p:spPr/>
        <p:txBody>
          <a:bodyPr/>
          <a:lstStyle/>
          <a:p>
            <a:fld id="{2B366634-26D0-4056-BE92-40D108D84A62}" type="slidenum">
              <a:rPr lang="en-GB" smtClean="0"/>
              <a:t>13</a:t>
            </a:fld>
            <a:endParaRPr lang="en-GB"/>
          </a:p>
        </p:txBody>
      </p:sp>
    </p:spTree>
    <p:extLst>
      <p:ext uri="{BB962C8B-B14F-4D97-AF65-F5344CB8AC3E}">
        <p14:creationId xmlns:p14="http://schemas.microsoft.com/office/powerpoint/2010/main" val="1241949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1405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1755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200425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24782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8467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a:stretch>
            <a:fillRect/>
          </a:stretch>
        </p:blipFill>
        <p:spPr>
          <a:xfrm>
            <a:off x="431515" y="2234912"/>
            <a:ext cx="7675880" cy="4320000"/>
          </a:xfrm>
          <a:prstGeom prst="rect">
            <a:avLst/>
          </a:prstGeom>
        </p:spPr>
      </p:pic>
    </p:spTree>
    <p:extLst>
      <p:ext uri="{BB962C8B-B14F-4D97-AF65-F5344CB8AC3E}">
        <p14:creationId xmlns:p14="http://schemas.microsoft.com/office/powerpoint/2010/main" val="3518101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774735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www.inaturalist.org/observations/157332166" TargetMode="External"/><Relationship Id="rId3" Type="http://schemas.microsoft.com/office/2007/relationships/hdphoto" Target="../media/hdphoto4.wdp"/><Relationship Id="rId7" Type="http://schemas.openxmlformats.org/officeDocument/2006/relationships/hyperlink" Target="https://creativecommons.org/publicdomain/zero/1.0/" TargetMode="Externa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hyperlink" Target="https://www.inaturalist.org/observations/286890450" TargetMode="External"/><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hyperlink" Target="https://www.inaturalist.org/observations/21634766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davies_designs?utm_source=unsplash&amp;utm_medium=referral&amp;utm_content=creditCopyTex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unsplash.com/photos/red-and-black-berries-on-white-surface-vz5Pr2WtXoA?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microsoft.com/office/2018/10/relationships/comments" Target="../comments/modernComment_12D_1D35FBFB.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hyperlink" Target="https://www.inaturalist.org/observations/29950753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hyperlink" Target="https://www.inaturalist.org/observations/163413013" TargetMode="External"/><Relationship Id="rId4" Type="http://schemas.microsoft.com/office/2007/relationships/hdphoto" Target="../media/hdphoto1.wdp"/><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1042F-D181-2ABC-2825-4D8EFA503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7BE32-55ED-A61A-BCC3-1F0E495AC632}"/>
              </a:ext>
            </a:extLst>
          </p:cNvPr>
          <p:cNvSpPr>
            <a:spLocks noGrp="1"/>
          </p:cNvSpPr>
          <p:nvPr>
            <p:ph type="ctrTitle"/>
          </p:nvPr>
        </p:nvSpPr>
        <p:spPr>
          <a:xfrm>
            <a:off x="1461315" y="1629339"/>
            <a:ext cx="9269370" cy="1455768"/>
          </a:xfrm>
        </p:spPr>
        <p:txBody>
          <a:bodyPr>
            <a:noAutofit/>
          </a:bodyPr>
          <a:lstStyle/>
          <a:p>
            <a:r>
              <a:rPr lang="en-US" sz="3600">
                <a:latin typeface="Work Sans"/>
              </a:rPr>
              <a:t>Image recognition</a:t>
            </a:r>
          </a:p>
        </p:txBody>
      </p:sp>
      <p:sp>
        <p:nvSpPr>
          <p:cNvPr id="3" name="Subtitle 5">
            <a:extLst>
              <a:ext uri="{FF2B5EF4-FFF2-40B4-BE49-F238E27FC236}">
                <a16:creationId xmlns:a16="http://schemas.microsoft.com/office/drawing/2014/main" id="{B50FB989-BDA6-D67C-29F9-383AC219A8B9}"/>
              </a:ext>
            </a:extLst>
          </p:cNvPr>
          <p:cNvSpPr>
            <a:spLocks noGrp="1"/>
          </p:cNvSpPr>
          <p:nvPr>
            <p:ph type="subTitle" idx="1"/>
          </p:nvPr>
        </p:nvSpPr>
        <p:spPr>
          <a:xfrm>
            <a:off x="1524000" y="3504717"/>
            <a:ext cx="9144000" cy="1655762"/>
          </a:xfrm>
        </p:spPr>
        <p:txBody>
          <a:bodyPr vert="horz" lIns="91440" tIns="45720" rIns="91440" bIns="45720" rtlCol="0" anchor="t">
            <a:normAutofit/>
          </a:bodyPr>
          <a:lstStyle/>
          <a:p>
            <a:r>
              <a:rPr lang="en-US">
                <a:latin typeface="Work Sans"/>
              </a:rPr>
              <a:t>Part 3: Evaluating our algorithm</a:t>
            </a:r>
            <a:endParaRPr lang="en-GB">
              <a:latin typeface="Work Sans"/>
            </a:endParaRPr>
          </a:p>
        </p:txBody>
      </p:sp>
    </p:spTree>
    <p:extLst>
      <p:ext uri="{BB962C8B-B14F-4D97-AF65-F5344CB8AC3E}">
        <p14:creationId xmlns:p14="http://schemas.microsoft.com/office/powerpoint/2010/main" val="429835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A4FA-7152-C767-BCD0-DC6FD4B318C0}"/>
              </a:ext>
            </a:extLst>
          </p:cNvPr>
          <p:cNvSpPr>
            <a:spLocks noGrp="1"/>
          </p:cNvSpPr>
          <p:nvPr>
            <p:ph type="title"/>
          </p:nvPr>
        </p:nvSpPr>
        <p:spPr>
          <a:xfrm>
            <a:off x="551145" y="365126"/>
            <a:ext cx="7763515" cy="824848"/>
          </a:xfrm>
        </p:spPr>
        <p:txBody>
          <a:bodyPr>
            <a:normAutofit/>
          </a:bodyPr>
          <a:lstStyle/>
          <a:p>
            <a:r>
              <a:rPr lang="en-GB"/>
              <a:t>Thinking about our algorithm</a:t>
            </a:r>
          </a:p>
        </p:txBody>
      </p:sp>
      <p:sp>
        <p:nvSpPr>
          <p:cNvPr id="3" name="Content Placeholder 2">
            <a:extLst>
              <a:ext uri="{FF2B5EF4-FFF2-40B4-BE49-F238E27FC236}">
                <a16:creationId xmlns:a16="http://schemas.microsoft.com/office/drawing/2014/main" id="{2B4FC39D-7814-7B97-F202-645B492E9E8A}"/>
              </a:ext>
            </a:extLst>
          </p:cNvPr>
          <p:cNvSpPr>
            <a:spLocks noGrp="1"/>
          </p:cNvSpPr>
          <p:nvPr>
            <p:ph idx="1"/>
          </p:nvPr>
        </p:nvSpPr>
        <p:spPr>
          <a:xfrm>
            <a:off x="551144" y="1678488"/>
            <a:ext cx="10857591" cy="4498475"/>
          </a:xfrm>
        </p:spPr>
        <p:txBody>
          <a:bodyPr/>
          <a:lstStyle/>
          <a:p>
            <a:pPr marL="457200" indent="-457200">
              <a:buFont typeface="+mj-lt"/>
              <a:buAutoNum type="arabicPeriod"/>
            </a:pPr>
            <a:r>
              <a:rPr lang="en-GB"/>
              <a:t>How many ways can we find to make our algorithm give us the wrong answer?</a:t>
            </a:r>
          </a:p>
          <a:p>
            <a:pPr marL="457200" indent="-457200">
              <a:buFont typeface="+mj-lt"/>
              <a:buAutoNum type="arabicPeriod"/>
            </a:pPr>
            <a:endParaRPr lang="en-GB" sz="1200"/>
          </a:p>
          <a:p>
            <a:pPr marL="457200" indent="-457200">
              <a:buFont typeface="+mj-lt"/>
              <a:buAutoNum type="arabicPeriod"/>
            </a:pPr>
            <a:r>
              <a:rPr lang="en-GB"/>
              <a:t>How can we fix our algorithm so these problems don’t happen?</a:t>
            </a:r>
          </a:p>
          <a:p>
            <a:pPr marL="457200" indent="-457200">
              <a:buFont typeface="+mj-lt"/>
              <a:buAutoNum type="arabicPeriod"/>
            </a:pPr>
            <a:endParaRPr lang="en-GB" sz="1600"/>
          </a:p>
          <a:p>
            <a:pPr marL="0" indent="0">
              <a:buNone/>
            </a:pPr>
            <a:r>
              <a:rPr lang="en-GB" sz="1800"/>
              <a:t>For example: </a:t>
            </a:r>
          </a:p>
          <a:p>
            <a:pPr marL="0" indent="0">
              <a:buNone/>
            </a:pPr>
            <a:r>
              <a:rPr lang="en-GB" sz="1800"/>
              <a:t>Does our algorithm work when the photo is of the underside of a bumblebee?</a:t>
            </a:r>
          </a:p>
          <a:p>
            <a:pPr marL="0" indent="0">
              <a:buNone/>
            </a:pPr>
            <a:r>
              <a:rPr lang="en-GB" sz="1800"/>
              <a:t>We could remove this problem by adding a question that asks if we are looking at the upper side or under side of the bumblebee.</a:t>
            </a:r>
          </a:p>
        </p:txBody>
      </p:sp>
    </p:spTree>
    <p:extLst>
      <p:ext uri="{BB962C8B-B14F-4D97-AF65-F5344CB8AC3E}">
        <p14:creationId xmlns:p14="http://schemas.microsoft.com/office/powerpoint/2010/main" val="30918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22CDE4-F1D9-6AC4-F30D-F719B1658081}"/>
              </a:ext>
            </a:extLst>
          </p:cNvPr>
          <p:cNvSpPr>
            <a:spLocks noGrp="1"/>
          </p:cNvSpPr>
          <p:nvPr>
            <p:ph type="title"/>
          </p:nvPr>
        </p:nvSpPr>
        <p:spPr>
          <a:xfrm>
            <a:off x="551145" y="365126"/>
            <a:ext cx="10357860" cy="824848"/>
          </a:xfrm>
        </p:spPr>
        <p:txBody>
          <a:bodyPr>
            <a:normAutofit fontScale="90000"/>
          </a:bodyPr>
          <a:lstStyle/>
          <a:p>
            <a:r>
              <a:rPr lang="en-GB"/>
              <a:t>Example photos that might not work in our algorithms</a:t>
            </a:r>
          </a:p>
        </p:txBody>
      </p:sp>
      <p:pic>
        <p:nvPicPr>
          <p:cNvPr id="2050" name="Picture 2">
            <a:extLst>
              <a:ext uri="{FF2B5EF4-FFF2-40B4-BE49-F238E27FC236}">
                <a16:creationId xmlns:a16="http://schemas.microsoft.com/office/drawing/2014/main" id="{3AE82444-7F63-1096-6BEE-C0DD6EC4286A}"/>
              </a:ext>
            </a:extLst>
          </p:cNvPr>
          <p:cNvPicPr>
            <a:picLocks noGrp="1" noChangeAspect="1" noChangeArrowheads="1"/>
          </p:cNvPicPr>
          <p:nvPr>
            <p:ph sz="quarter" idx="4"/>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908" t="12952" r="7722" b="13339"/>
          <a:stretch>
            <a:fillRect/>
          </a:stretch>
        </p:blipFill>
        <p:spPr bwMode="auto">
          <a:xfrm>
            <a:off x="1035745" y="1465328"/>
            <a:ext cx="3001267" cy="38615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23E9866-0584-AFBD-7019-37F4E3FD2654}"/>
              </a:ext>
            </a:extLst>
          </p:cNvPr>
          <p:cNvPicPr>
            <a:picLocks noGrp="1" noChangeAspect="1" noChangeArrowheads="1"/>
          </p:cNvPicPr>
          <p:nvPr>
            <p:ph sz="quarter" idx="10"/>
          </p:nvPr>
        </p:nvPicPr>
        <p:blipFill rotWithShape="1">
          <a:blip r:embed="rId4">
            <a:extLst>
              <a:ext uri="{28A0092B-C50C-407E-A947-70E740481C1C}">
                <a14:useLocalDpi xmlns:a14="http://schemas.microsoft.com/office/drawing/2010/main" val="0"/>
              </a:ext>
            </a:extLst>
          </a:blip>
          <a:srcRect l="19774" r="31525" b="2665"/>
          <a:stretch>
            <a:fillRect/>
          </a:stretch>
        </p:blipFill>
        <p:spPr bwMode="auto">
          <a:xfrm>
            <a:off x="4595366" y="1460900"/>
            <a:ext cx="3001268" cy="38660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C9382D3-54C3-10D2-22D1-42D31FDC7636}"/>
              </a:ext>
            </a:extLst>
          </p:cNvPr>
          <p:cNvPicPr>
            <a:picLocks noGrp="1" noChangeAspect="1" noChangeArrowheads="1"/>
          </p:cNvPicPr>
          <p:nvPr>
            <p:ph sz="quarter" idx="11"/>
          </p:nvPr>
        </p:nvPicPr>
        <p:blipFill rotWithShape="1">
          <a:blip r:embed="rId5">
            <a:extLst>
              <a:ext uri="{28A0092B-C50C-407E-A947-70E740481C1C}">
                <a14:useLocalDpi xmlns:a14="http://schemas.microsoft.com/office/drawing/2010/main" val="0"/>
              </a:ext>
            </a:extLst>
          </a:blip>
          <a:srcRect t="6547" r="3027" b="23189"/>
          <a:stretch>
            <a:fillRect/>
          </a:stretch>
        </p:blipFill>
        <p:spPr bwMode="auto">
          <a:xfrm>
            <a:off x="8154988" y="1460900"/>
            <a:ext cx="3001267" cy="38660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56FFD2-A3FD-5FCC-7215-F817BB897751}"/>
              </a:ext>
            </a:extLst>
          </p:cNvPr>
          <p:cNvSpPr txBox="1"/>
          <p:nvPr/>
        </p:nvSpPr>
        <p:spPr>
          <a:xfrm>
            <a:off x="1573760" y="4783772"/>
            <a:ext cx="192523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2F1D"/>
                </a:solidFill>
                <a:effectLst/>
                <a:uLnTx/>
                <a:uFillTx/>
                <a:latin typeface="Work Sans" pitchFamily="2" charset="0"/>
                <a:ea typeface="+mn-ea"/>
                <a:cs typeface="+mn-cs"/>
              </a:rPr>
              <a:t>Buff-tailed bumblebee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32F1D"/>
                </a:solidFill>
                <a:latin typeface="Work Sans" pitchFamily="2" charset="0"/>
              </a:rPr>
              <a:t>Photo taken in France</a:t>
            </a:r>
            <a:endParaRPr kumimoji="0" lang="en-GB" sz="1200" b="0" i="0" u="none" strike="noStrike" kern="1200" cap="none" spc="0" normalizeH="0" baseline="0" noProof="0">
              <a:ln>
                <a:noFill/>
              </a:ln>
              <a:solidFill>
                <a:srgbClr val="132F1D"/>
              </a:solidFill>
              <a:effectLst/>
              <a:uLnTx/>
              <a:uFillTx/>
              <a:latin typeface="Work Sans" pitchFamily="2" charset="0"/>
              <a:ea typeface="+mn-ea"/>
              <a:cs typeface="+mn-cs"/>
            </a:endParaRPr>
          </a:p>
        </p:txBody>
      </p:sp>
      <p:sp>
        <p:nvSpPr>
          <p:cNvPr id="10" name="TextBox 9">
            <a:extLst>
              <a:ext uri="{FF2B5EF4-FFF2-40B4-BE49-F238E27FC236}">
                <a16:creationId xmlns:a16="http://schemas.microsoft.com/office/drawing/2014/main" id="{7A0FA5DF-6BC4-A900-CCE8-71B43D2C7BC5}"/>
              </a:ext>
            </a:extLst>
          </p:cNvPr>
          <p:cNvSpPr txBox="1"/>
          <p:nvPr/>
        </p:nvSpPr>
        <p:spPr>
          <a:xfrm>
            <a:off x="5133382" y="4783772"/>
            <a:ext cx="192523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rPr>
              <a:t>Buff-tailed bumblebee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32F1D"/>
                </a:solidFill>
                <a:latin typeface="Work Sans" pitchFamily="2" charset="0"/>
              </a:rPr>
              <a:t>Photo taken in UK</a:t>
            </a:r>
            <a:endPar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endParaRPr>
          </a:p>
        </p:txBody>
      </p:sp>
      <p:sp>
        <p:nvSpPr>
          <p:cNvPr id="11" name="TextBox 10">
            <a:extLst>
              <a:ext uri="{FF2B5EF4-FFF2-40B4-BE49-F238E27FC236}">
                <a16:creationId xmlns:a16="http://schemas.microsoft.com/office/drawing/2014/main" id="{81F1A4AC-B1AC-2D7D-CF71-649F379774B0}"/>
              </a:ext>
            </a:extLst>
          </p:cNvPr>
          <p:cNvSpPr txBox="1"/>
          <p:nvPr/>
        </p:nvSpPr>
        <p:spPr>
          <a:xfrm>
            <a:off x="8547620" y="4783772"/>
            <a:ext cx="221600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32F1D"/>
                </a:solidFill>
                <a:latin typeface="Work Sans" pitchFamily="2" charset="0"/>
              </a:rPr>
              <a:t>Yellow-fronted</a:t>
            </a:r>
            <a:r>
              <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rPr>
              <a:t> bumblebee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32F1D"/>
                </a:solidFill>
                <a:latin typeface="Work Sans" pitchFamily="2" charset="0"/>
              </a:rPr>
              <a:t>Photo taken in Canada</a:t>
            </a:r>
            <a:endPar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endParaRPr>
          </a:p>
        </p:txBody>
      </p:sp>
      <p:sp>
        <p:nvSpPr>
          <p:cNvPr id="12" name="TextBox 11">
            <a:extLst>
              <a:ext uri="{FF2B5EF4-FFF2-40B4-BE49-F238E27FC236}">
                <a16:creationId xmlns:a16="http://schemas.microsoft.com/office/drawing/2014/main" id="{829EF1A4-802C-889E-4F83-4D4DBE180B9B}"/>
              </a:ext>
            </a:extLst>
          </p:cNvPr>
          <p:cNvSpPr txBox="1"/>
          <p:nvPr/>
        </p:nvSpPr>
        <p:spPr>
          <a:xfrm>
            <a:off x="8294025" y="5316020"/>
            <a:ext cx="2903359" cy="246221"/>
          </a:xfrm>
          <a:prstGeom prst="rect">
            <a:avLst/>
          </a:prstGeom>
          <a:noFill/>
        </p:spPr>
        <p:txBody>
          <a:bodyPr wrap="none" rtlCol="0">
            <a:spAutoFit/>
          </a:bodyPr>
          <a:lstStyle/>
          <a:p>
            <a:pPr lvl="0">
              <a:defRPr/>
            </a:pPr>
            <a:r>
              <a:rPr kumimoji="0" lang="en-GB" sz="1000" b="0" i="0" u="none" strike="noStrike" kern="1200" cap="none" spc="0" normalizeH="0" baseline="0" noProof="0" err="1">
                <a:ln>
                  <a:noFill/>
                </a:ln>
                <a:solidFill>
                  <a:srgbClr val="132F1D"/>
                </a:solidFill>
                <a:effectLst/>
                <a:uLnTx/>
                <a:uFillTx/>
                <a:latin typeface="Work Sans" pitchFamily="2" charset="0"/>
              </a:rPr>
              <a:t>iNaturalist</a:t>
            </a:r>
            <a:r>
              <a:rPr kumimoji="0" lang="en-GB" sz="1000" b="0" i="0" u="none" strike="noStrike" kern="1200" cap="none" spc="0" normalizeH="0" baseline="0" noProof="0">
                <a:ln>
                  <a:noFill/>
                </a:ln>
                <a:solidFill>
                  <a:srgbClr val="132F1D"/>
                </a:solidFill>
                <a:effectLst/>
                <a:uLnTx/>
                <a:uFillTx/>
                <a:latin typeface="Work Sans" pitchFamily="2" charset="0"/>
              </a:rPr>
              <a:t> observation </a:t>
            </a:r>
            <a:r>
              <a:rPr lang="en-GB" sz="1000">
                <a:solidFill>
                  <a:srgbClr val="132F1D"/>
                </a:solidFill>
                <a:latin typeface="Work Sans" pitchFamily="2" charset="0"/>
                <a:hlinkClick r:id="rId6"/>
              </a:rPr>
              <a:t>286890450</a:t>
            </a:r>
            <a:r>
              <a:rPr kumimoji="0" lang="en-GB" sz="1000" b="0" i="0" u="none" strike="noStrike" kern="1200" cap="none" spc="0" normalizeH="0" baseline="0" noProof="0">
                <a:ln>
                  <a:noFill/>
                </a:ln>
                <a:solidFill>
                  <a:srgbClr val="132F1D"/>
                </a:solidFill>
                <a:effectLst/>
                <a:uLnTx/>
                <a:uFillTx/>
                <a:latin typeface="Work Sans" pitchFamily="2" charset="0"/>
              </a:rPr>
              <a:t>. </a:t>
            </a:r>
            <a:r>
              <a:rPr kumimoji="0" lang="en-GB" sz="1000" b="0" i="0" u="none" strike="noStrike" kern="1200" cap="none" spc="0" normalizeH="0" baseline="0" noProof="0">
                <a:ln>
                  <a:noFill/>
                </a:ln>
                <a:solidFill>
                  <a:srgbClr val="132F1D"/>
                </a:solidFill>
                <a:effectLst/>
                <a:uLnTx/>
                <a:uFillTx/>
                <a:latin typeface="Work Sans" pitchFamily="2" charset="0"/>
                <a:hlinkClick r:id="rId7"/>
              </a:rPr>
              <a:t>CC0 1.0</a:t>
            </a:r>
            <a:endParaRPr kumimoji="0" lang="en-GB" sz="1000" b="0" i="0" u="none" strike="noStrike" kern="1200" cap="none" spc="0" normalizeH="0" baseline="0" noProof="0">
              <a:ln>
                <a:noFill/>
              </a:ln>
              <a:solidFill>
                <a:srgbClr val="132F1D"/>
              </a:solidFill>
              <a:effectLst/>
              <a:uLnTx/>
              <a:uFillTx/>
              <a:latin typeface="Work Sans" pitchFamily="2" charset="0"/>
            </a:endParaRPr>
          </a:p>
        </p:txBody>
      </p:sp>
      <p:sp>
        <p:nvSpPr>
          <p:cNvPr id="13" name="TextBox 12">
            <a:extLst>
              <a:ext uri="{FF2B5EF4-FFF2-40B4-BE49-F238E27FC236}">
                <a16:creationId xmlns:a16="http://schemas.microsoft.com/office/drawing/2014/main" id="{65D54A39-79FA-EFD2-2F72-C09DED48BF7F}"/>
              </a:ext>
            </a:extLst>
          </p:cNvPr>
          <p:cNvSpPr txBox="1"/>
          <p:nvPr/>
        </p:nvSpPr>
        <p:spPr>
          <a:xfrm>
            <a:off x="4906050" y="5326905"/>
            <a:ext cx="2829621" cy="246221"/>
          </a:xfrm>
          <a:prstGeom prst="rect">
            <a:avLst/>
          </a:prstGeom>
          <a:noFill/>
        </p:spPr>
        <p:txBody>
          <a:bodyPr wrap="none" rtlCol="0">
            <a:spAutoFit/>
          </a:bodyPr>
          <a:lstStyle/>
          <a:p>
            <a:pPr lvl="0">
              <a:defRPr/>
            </a:pPr>
            <a:r>
              <a:rPr kumimoji="0" lang="en-GB" sz="1000" b="0" i="0" u="none" strike="noStrike" kern="1200" cap="none" spc="0" normalizeH="0" baseline="0" noProof="0" dirty="0">
                <a:ln>
                  <a:noFill/>
                </a:ln>
                <a:solidFill>
                  <a:srgbClr val="132F1D"/>
                </a:solidFill>
                <a:effectLst/>
                <a:uLnTx/>
                <a:uFillTx/>
                <a:latin typeface="Work Sans" pitchFamily="2" charset="0"/>
              </a:rPr>
              <a:t>iNaturalist observation </a:t>
            </a:r>
            <a:r>
              <a:rPr lang="en-GB" sz="1000" dirty="0">
                <a:solidFill>
                  <a:srgbClr val="132F1D"/>
                </a:solidFill>
                <a:latin typeface="Work Sans" pitchFamily="2" charset="0"/>
                <a:hlinkClick r:id="rId8"/>
              </a:rPr>
              <a:t>157332166</a:t>
            </a:r>
            <a:r>
              <a:rPr kumimoji="0" lang="en-GB" sz="1000" b="0" i="0" u="none" strike="noStrike" kern="1200" cap="none" spc="0" normalizeH="0" baseline="0" noProof="0" dirty="0">
                <a:ln>
                  <a:noFill/>
                </a:ln>
                <a:solidFill>
                  <a:srgbClr val="132F1D"/>
                </a:solidFill>
                <a:effectLst/>
                <a:uLnTx/>
                <a:uFillTx/>
                <a:latin typeface="Work Sans" pitchFamily="2" charset="0"/>
              </a:rPr>
              <a:t>. </a:t>
            </a:r>
            <a:r>
              <a:rPr kumimoji="0" lang="en-GB" sz="1000" b="0" i="0" u="none" strike="noStrike" kern="1200" cap="none" spc="0" normalizeH="0" baseline="0" noProof="0" dirty="0">
                <a:ln>
                  <a:noFill/>
                </a:ln>
                <a:solidFill>
                  <a:srgbClr val="132F1D"/>
                </a:solidFill>
                <a:effectLst/>
                <a:uLnTx/>
                <a:uFillTx/>
                <a:latin typeface="Work Sans" pitchFamily="2" charset="0"/>
                <a:hlinkClick r:id="rId7"/>
              </a:rPr>
              <a:t>CC0 1.0</a:t>
            </a:r>
            <a:endParaRPr kumimoji="0" lang="en-GB" sz="1000" b="0" i="0" u="none" strike="noStrike" kern="1200" cap="none" spc="0" normalizeH="0" baseline="0" noProof="0" dirty="0">
              <a:ln>
                <a:noFill/>
              </a:ln>
              <a:solidFill>
                <a:srgbClr val="132F1D"/>
              </a:solidFill>
              <a:effectLst/>
              <a:uLnTx/>
              <a:uFillTx/>
              <a:latin typeface="Work Sans" pitchFamily="2" charset="0"/>
            </a:endParaRPr>
          </a:p>
        </p:txBody>
      </p:sp>
      <p:sp>
        <p:nvSpPr>
          <p:cNvPr id="14" name="TextBox 13">
            <a:extLst>
              <a:ext uri="{FF2B5EF4-FFF2-40B4-BE49-F238E27FC236}">
                <a16:creationId xmlns:a16="http://schemas.microsoft.com/office/drawing/2014/main" id="{8DC94D35-30F0-448F-FFA5-0477487D9121}"/>
              </a:ext>
            </a:extLst>
          </p:cNvPr>
          <p:cNvSpPr txBox="1"/>
          <p:nvPr/>
        </p:nvSpPr>
        <p:spPr>
          <a:xfrm>
            <a:off x="1236293" y="5305133"/>
            <a:ext cx="2864887" cy="246221"/>
          </a:xfrm>
          <a:prstGeom prst="rect">
            <a:avLst/>
          </a:prstGeom>
          <a:noFill/>
        </p:spPr>
        <p:txBody>
          <a:bodyPr wrap="none" lIns="91440" tIns="45720" rIns="91440" bIns="45720" rtlCol="0" anchor="t">
            <a:spAutoFit/>
          </a:bodyPr>
          <a:lstStyle/>
          <a:p>
            <a:pPr lvl="0">
              <a:defRPr/>
            </a:pPr>
            <a:r>
              <a:rPr kumimoji="0" lang="en-GB" sz="1000" b="0" i="0" u="none" strike="noStrike" kern="1200" cap="none" spc="0" normalizeH="0" baseline="0" noProof="0" dirty="0">
                <a:ln>
                  <a:noFill/>
                </a:ln>
                <a:solidFill>
                  <a:srgbClr val="132F1D"/>
                </a:solidFill>
                <a:effectLst/>
                <a:uLnTx/>
                <a:uFillTx/>
                <a:latin typeface="Work Sans" pitchFamily="2" charset="0"/>
              </a:rPr>
              <a:t>iNaturalist observation </a:t>
            </a:r>
            <a:r>
              <a:rPr lang="en-GB" sz="1000" dirty="0">
                <a:solidFill>
                  <a:srgbClr val="132F1D"/>
                </a:solidFill>
                <a:latin typeface="Work Sans" pitchFamily="2" charset="0"/>
                <a:hlinkClick r:id="rId9"/>
              </a:rPr>
              <a:t>216347668</a:t>
            </a:r>
            <a:r>
              <a:rPr kumimoji="0" lang="en-GB" sz="1000" b="0" i="0" u="none" strike="noStrike" kern="1200" cap="none" spc="0" normalizeH="0" baseline="0" noProof="0" dirty="0">
                <a:ln>
                  <a:noFill/>
                </a:ln>
                <a:solidFill>
                  <a:srgbClr val="132F1D"/>
                </a:solidFill>
                <a:effectLst/>
                <a:uLnTx/>
                <a:uFillTx/>
                <a:latin typeface="Work Sans" pitchFamily="2" charset="0"/>
              </a:rPr>
              <a:t>. </a:t>
            </a:r>
            <a:r>
              <a:rPr kumimoji="0" lang="en-GB" sz="1000" b="0" i="0" u="none" strike="noStrike" kern="1200" cap="none" spc="0" normalizeH="0" baseline="0" noProof="0" dirty="0">
                <a:ln>
                  <a:noFill/>
                </a:ln>
                <a:solidFill>
                  <a:srgbClr val="132F1D"/>
                </a:solidFill>
                <a:effectLst/>
                <a:uLnTx/>
                <a:uFillTx/>
                <a:latin typeface="Work Sans" pitchFamily="2" charset="0"/>
                <a:hlinkClick r:id="rId7"/>
              </a:rPr>
              <a:t>CC0 1.0</a:t>
            </a:r>
            <a:endParaRPr kumimoji="0" lang="en-GB" sz="1000" b="0" i="0" u="none" strike="noStrike" kern="1200" cap="none" spc="0" normalizeH="0" baseline="0" noProof="0" dirty="0">
              <a:ln>
                <a:noFill/>
              </a:ln>
              <a:solidFill>
                <a:srgbClr val="132F1D"/>
              </a:solidFill>
              <a:effectLst/>
              <a:uLnTx/>
              <a:uFillTx/>
              <a:latin typeface="Work Sans" pitchFamily="2" charset="0"/>
            </a:endParaRPr>
          </a:p>
        </p:txBody>
      </p:sp>
    </p:spTree>
    <p:extLst>
      <p:ext uri="{BB962C8B-B14F-4D97-AF65-F5344CB8AC3E}">
        <p14:creationId xmlns:p14="http://schemas.microsoft.com/office/powerpoint/2010/main" val="402535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E96A-19A1-A5F1-11B6-02414B471ED2}"/>
              </a:ext>
            </a:extLst>
          </p:cNvPr>
          <p:cNvSpPr>
            <a:spLocks noGrp="1"/>
          </p:cNvSpPr>
          <p:nvPr>
            <p:ph type="title"/>
          </p:nvPr>
        </p:nvSpPr>
        <p:spPr/>
        <p:txBody>
          <a:bodyPr/>
          <a:lstStyle/>
          <a:p>
            <a:r>
              <a:rPr lang="en-GB"/>
              <a:t>AI limitations</a:t>
            </a:r>
          </a:p>
        </p:txBody>
      </p:sp>
      <p:sp>
        <p:nvSpPr>
          <p:cNvPr id="3" name="Content Placeholder 2">
            <a:extLst>
              <a:ext uri="{FF2B5EF4-FFF2-40B4-BE49-F238E27FC236}">
                <a16:creationId xmlns:a16="http://schemas.microsoft.com/office/drawing/2014/main" id="{D89937E2-1EE9-1772-6065-86BFF2E58BAB}"/>
              </a:ext>
            </a:extLst>
          </p:cNvPr>
          <p:cNvSpPr>
            <a:spLocks noGrp="1"/>
          </p:cNvSpPr>
          <p:nvPr>
            <p:ph idx="1"/>
          </p:nvPr>
        </p:nvSpPr>
        <p:spPr>
          <a:xfrm>
            <a:off x="551145" y="1678488"/>
            <a:ext cx="10548655" cy="4498475"/>
          </a:xfrm>
        </p:spPr>
        <p:txBody>
          <a:bodyPr/>
          <a:lstStyle/>
          <a:p>
            <a:pPr marL="0" indent="0">
              <a:buNone/>
            </a:pPr>
            <a:r>
              <a:rPr lang="en-GB"/>
              <a:t>AI image recognition models have the same limitations. </a:t>
            </a:r>
          </a:p>
          <a:p>
            <a:pPr lvl="1"/>
            <a:r>
              <a:rPr lang="en-GB"/>
              <a:t>They can have biases from their training data.</a:t>
            </a:r>
          </a:p>
          <a:p>
            <a:endParaRPr lang="en-GB"/>
          </a:p>
          <a:p>
            <a:pPr lvl="1"/>
            <a:r>
              <a:rPr lang="en-GB"/>
              <a:t>Image recognition models cannot reliably identify things from images that don’t have the necessary information.</a:t>
            </a:r>
          </a:p>
          <a:p>
            <a:pPr lvl="1"/>
            <a:endParaRPr lang="en-GB"/>
          </a:p>
          <a:p>
            <a:pPr lvl="1"/>
            <a:r>
              <a:rPr lang="en-GB"/>
              <a:t>They cannot reliably identify things which cannot be identified visually. Some species can only be identified from microscopic inspection or by analysing their DNA.</a:t>
            </a:r>
          </a:p>
        </p:txBody>
      </p:sp>
    </p:spTree>
    <p:extLst>
      <p:ext uri="{BB962C8B-B14F-4D97-AF65-F5344CB8AC3E}">
        <p14:creationId xmlns:p14="http://schemas.microsoft.com/office/powerpoint/2010/main" val="20013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E9C8-5EBD-C526-46E0-AAF2A5E7FC33}"/>
              </a:ext>
            </a:extLst>
          </p:cNvPr>
          <p:cNvSpPr>
            <a:spLocks noGrp="1"/>
          </p:cNvSpPr>
          <p:nvPr>
            <p:ph type="title"/>
          </p:nvPr>
        </p:nvSpPr>
        <p:spPr/>
        <p:txBody>
          <a:bodyPr/>
          <a:lstStyle/>
          <a:p>
            <a:r>
              <a:rPr lang="en-GB"/>
              <a:t>Reflection questions</a:t>
            </a:r>
          </a:p>
        </p:txBody>
      </p:sp>
      <p:sp>
        <p:nvSpPr>
          <p:cNvPr id="3" name="Content Placeholder 2">
            <a:extLst>
              <a:ext uri="{FF2B5EF4-FFF2-40B4-BE49-F238E27FC236}">
                <a16:creationId xmlns:a16="http://schemas.microsoft.com/office/drawing/2014/main" id="{5F2782C9-B943-4E0A-7FD2-49FAEF755F80}"/>
              </a:ext>
            </a:extLst>
          </p:cNvPr>
          <p:cNvSpPr>
            <a:spLocks noGrp="1"/>
          </p:cNvSpPr>
          <p:nvPr>
            <p:ph idx="1"/>
          </p:nvPr>
        </p:nvSpPr>
        <p:spPr>
          <a:xfrm>
            <a:off x="551145" y="1678488"/>
            <a:ext cx="9896869" cy="4498475"/>
          </a:xfrm>
        </p:spPr>
        <p:txBody>
          <a:bodyPr/>
          <a:lstStyle/>
          <a:p>
            <a:pPr marL="457200" indent="-457200">
              <a:buFont typeface="+mj-lt"/>
              <a:buAutoNum type="arabicPeriod"/>
            </a:pPr>
            <a:r>
              <a:rPr lang="en-GB"/>
              <a:t>What might be some situations where AI image recognition might be misleading or not helpful?</a:t>
            </a:r>
          </a:p>
          <a:p>
            <a:pPr marL="457200" indent="-457200">
              <a:buFont typeface="+mj-lt"/>
              <a:buAutoNum type="arabicPeriod"/>
            </a:pPr>
            <a:endParaRPr lang="en-GB"/>
          </a:p>
          <a:p>
            <a:pPr marL="457200" indent="-457200">
              <a:buFont typeface="+mj-lt"/>
              <a:buAutoNum type="arabicPeriod"/>
            </a:pPr>
            <a:r>
              <a:rPr lang="en-GB"/>
              <a:t>What might be some situations where AI image recognition would be a helpful tool to use?</a:t>
            </a:r>
          </a:p>
          <a:p>
            <a:pPr marL="0" indent="0">
              <a:buNone/>
            </a:pPr>
            <a:endParaRPr lang="en-GB"/>
          </a:p>
        </p:txBody>
      </p:sp>
    </p:spTree>
    <p:extLst>
      <p:ext uri="{BB962C8B-B14F-4D97-AF65-F5344CB8AC3E}">
        <p14:creationId xmlns:p14="http://schemas.microsoft.com/office/powerpoint/2010/main" val="3583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2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03DF-B7F6-9621-B0E9-96BE2E406B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6ABE6F-036E-36C4-DF25-BA8301F8544A}"/>
              </a:ext>
            </a:extLst>
          </p:cNvPr>
          <p:cNvSpPr>
            <a:spLocks noGrp="1"/>
          </p:cNvSpPr>
          <p:nvPr>
            <p:ph type="title"/>
          </p:nvPr>
        </p:nvSpPr>
        <p:spPr/>
        <p:txBody>
          <a:bodyPr/>
          <a:lstStyle/>
          <a:p>
            <a:r>
              <a:rPr lang="en-GB"/>
              <a:t>Learning outcomes</a:t>
            </a:r>
          </a:p>
        </p:txBody>
      </p:sp>
      <p:sp>
        <p:nvSpPr>
          <p:cNvPr id="6" name="Content Placeholder 5">
            <a:extLst>
              <a:ext uri="{FF2B5EF4-FFF2-40B4-BE49-F238E27FC236}">
                <a16:creationId xmlns:a16="http://schemas.microsoft.com/office/drawing/2014/main" id="{0D5A4B2C-2EBA-5209-8181-90BF1BD07913}"/>
              </a:ext>
            </a:extLst>
          </p:cNvPr>
          <p:cNvSpPr>
            <a:spLocks noGrp="1"/>
          </p:cNvSpPr>
          <p:nvPr>
            <p:ph idx="1"/>
          </p:nvPr>
        </p:nvSpPr>
        <p:spPr>
          <a:xfrm>
            <a:off x="551146" y="1711982"/>
            <a:ext cx="10808236" cy="4464981"/>
          </a:xfrm>
        </p:spPr>
        <p:txBody>
          <a:bodyPr vert="horz" lIns="91440" tIns="45720" rIns="91440" bIns="45720" rtlCol="0" anchor="t">
            <a:normAutofit/>
          </a:bodyPr>
          <a:lstStyle/>
          <a:p>
            <a:pPr marL="0" indent="0">
              <a:buNone/>
            </a:pPr>
            <a:r>
              <a:rPr lang="en-GB">
                <a:latin typeface="Work Sans"/>
              </a:rPr>
              <a:t>I know that an algorithm is a set of instructions that solves a problem.</a:t>
            </a:r>
          </a:p>
          <a:p>
            <a:pPr marL="0" indent="0">
              <a:buNone/>
            </a:pPr>
            <a:endParaRPr lang="en-GB"/>
          </a:p>
          <a:p>
            <a:pPr marL="0" indent="0">
              <a:buNone/>
            </a:pPr>
            <a:r>
              <a:rPr lang="en-GB">
                <a:latin typeface="Work Sans"/>
              </a:rPr>
              <a:t>I know that bias is when a dataset is incomplete or inaccurate in a way that means it doesn’t accurately represent the whole picture.</a:t>
            </a:r>
          </a:p>
          <a:p>
            <a:pPr marL="0" indent="0">
              <a:buNone/>
            </a:pPr>
            <a:endParaRPr lang="en-GB"/>
          </a:p>
          <a:p>
            <a:pPr marL="0" indent="0">
              <a:buNone/>
            </a:pPr>
            <a:r>
              <a:rPr lang="en-GB">
                <a:latin typeface="Work Sans"/>
              </a:rPr>
              <a:t>I can describe some of the limitations of AI image recognition.</a:t>
            </a:r>
          </a:p>
        </p:txBody>
      </p:sp>
    </p:spTree>
    <p:extLst>
      <p:ext uri="{BB962C8B-B14F-4D97-AF65-F5344CB8AC3E}">
        <p14:creationId xmlns:p14="http://schemas.microsoft.com/office/powerpoint/2010/main" val="92965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0BC3-72A3-0531-49F0-D4D40B9F4EF4}"/>
              </a:ext>
            </a:extLst>
          </p:cNvPr>
          <p:cNvSpPr>
            <a:spLocks noGrp="1"/>
          </p:cNvSpPr>
          <p:nvPr>
            <p:ph type="title"/>
          </p:nvPr>
        </p:nvSpPr>
        <p:spPr/>
        <p:txBody>
          <a:bodyPr/>
          <a:lstStyle/>
          <a:p>
            <a:r>
              <a:rPr lang="en-GB"/>
              <a:t>Key words</a:t>
            </a:r>
          </a:p>
        </p:txBody>
      </p:sp>
      <p:sp>
        <p:nvSpPr>
          <p:cNvPr id="3" name="Content Placeholder 2">
            <a:extLst>
              <a:ext uri="{FF2B5EF4-FFF2-40B4-BE49-F238E27FC236}">
                <a16:creationId xmlns:a16="http://schemas.microsoft.com/office/drawing/2014/main" id="{42E69B72-0A8A-B590-0202-28898A450E35}"/>
              </a:ext>
            </a:extLst>
          </p:cNvPr>
          <p:cNvSpPr>
            <a:spLocks noGrp="1"/>
          </p:cNvSpPr>
          <p:nvPr>
            <p:ph idx="1"/>
          </p:nvPr>
        </p:nvSpPr>
        <p:spPr>
          <a:xfrm>
            <a:off x="551144" y="1678488"/>
            <a:ext cx="8962969" cy="4498475"/>
          </a:xfrm>
        </p:spPr>
        <p:txBody>
          <a:bodyPr vert="horz" lIns="91440" tIns="45720" rIns="91440" bIns="45720" rtlCol="0" anchor="t">
            <a:normAutofit/>
          </a:bodyPr>
          <a:lstStyle/>
          <a:p>
            <a:r>
              <a:rPr lang="en-GB" b="1" dirty="0"/>
              <a:t>bias</a:t>
            </a:r>
          </a:p>
          <a:p>
            <a:pPr marL="0" indent="0">
              <a:buNone/>
            </a:pPr>
            <a:r>
              <a:rPr lang="en-GB" dirty="0">
                <a:latin typeface="Work Sans"/>
              </a:rPr>
              <a:t>When a dataset is incomplete or inaccurate in a way that means it doesn’t accurately represent the whole picture.</a:t>
            </a:r>
          </a:p>
          <a:p>
            <a:pPr marL="0" indent="0">
              <a:buNone/>
            </a:pPr>
            <a:endParaRPr lang="en-GB" dirty="0"/>
          </a:p>
          <a:p>
            <a:pPr marL="0" indent="0">
              <a:buNone/>
            </a:pPr>
            <a:r>
              <a:rPr lang="en-GB" dirty="0"/>
              <a:t>Example</a:t>
            </a:r>
          </a:p>
          <a:p>
            <a:pPr marL="0" indent="0">
              <a:buNone/>
            </a:pPr>
            <a:r>
              <a:rPr lang="en-GB" dirty="0"/>
              <a:t>I want to learn about berries, so I made a dataset by getting all the fruit with ‘berry’ in the name from the shop. </a:t>
            </a:r>
          </a:p>
          <a:p>
            <a:pPr marL="0" indent="0">
              <a:buNone/>
            </a:pPr>
            <a:r>
              <a:rPr lang="en-GB" dirty="0">
                <a:latin typeface="Work Sans"/>
              </a:rPr>
              <a:t>The dataset is biased because it does not accurately represent all types of berries*.</a:t>
            </a:r>
          </a:p>
        </p:txBody>
      </p:sp>
      <p:sp>
        <p:nvSpPr>
          <p:cNvPr id="4" name="Rectangle 1">
            <a:extLst>
              <a:ext uri="{FF2B5EF4-FFF2-40B4-BE49-F238E27FC236}">
                <a16:creationId xmlns:a16="http://schemas.microsoft.com/office/drawing/2014/main" id="{47782020-1E38-B120-E1B7-38F9FCF97321}"/>
              </a:ext>
            </a:extLst>
          </p:cNvPr>
          <p:cNvSpPr>
            <a:spLocks noChangeArrowheads="1"/>
          </p:cNvSpPr>
          <p:nvPr/>
        </p:nvSpPr>
        <p:spPr bwMode="auto">
          <a:xfrm>
            <a:off x="9286875" y="6400493"/>
            <a:ext cx="27962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Work Sans" pitchFamily="2" charset="0"/>
              </a:rPr>
              <a:t>Photo by </a:t>
            </a:r>
            <a:r>
              <a:rPr kumimoji="0" lang="en-US" altLang="en-US" sz="900" b="0" i="0" u="none" strike="noStrike" cap="none" normalizeH="0" baseline="0">
                <a:ln>
                  <a:noFill/>
                </a:ln>
                <a:solidFill>
                  <a:schemeClr val="tx1"/>
                </a:solidFill>
                <a:effectLst/>
                <a:latin typeface="Work Sans" pitchFamily="2" charset="0"/>
                <a:hlinkClick r:id="rId3"/>
              </a:rPr>
              <a:t>Davies Designs Studio</a:t>
            </a:r>
            <a:r>
              <a:rPr kumimoji="0" lang="en-US" altLang="en-US" sz="900" b="0" i="0" u="none" strike="noStrike" cap="none" normalizeH="0" baseline="0">
                <a:ln>
                  <a:noFill/>
                </a:ln>
                <a:solidFill>
                  <a:schemeClr val="tx1"/>
                </a:solidFill>
                <a:effectLst/>
                <a:latin typeface="Work Sans" pitchFamily="2" charset="0"/>
              </a:rPr>
              <a:t> on </a:t>
            </a:r>
            <a:r>
              <a:rPr kumimoji="0" lang="en-US" altLang="en-US" sz="900" b="0" i="0" u="none" strike="noStrike" cap="none" normalizeH="0" baseline="0" err="1">
                <a:ln>
                  <a:noFill/>
                </a:ln>
                <a:solidFill>
                  <a:schemeClr val="tx1"/>
                </a:solidFill>
                <a:effectLst/>
                <a:latin typeface="Work Sans" pitchFamily="2" charset="0"/>
                <a:hlinkClick r:id="rId4"/>
              </a:rPr>
              <a:t>Unsplash</a:t>
            </a:r>
            <a:r>
              <a:rPr kumimoji="0" lang="en-US" altLang="en-US" sz="900" b="0" i="0" u="none" strike="noStrike" cap="none" normalizeH="0" baseline="0">
                <a:ln>
                  <a:noFill/>
                </a:ln>
                <a:solidFill>
                  <a:schemeClr val="tx1"/>
                </a:solidFill>
                <a:effectLst/>
                <a:latin typeface="Work Sans" pitchFamily="2" charset="0"/>
              </a:rPr>
              <a:t> </a:t>
            </a:r>
          </a:p>
        </p:txBody>
      </p:sp>
      <p:pic>
        <p:nvPicPr>
          <p:cNvPr id="6" name="Picture 5" descr="A group of bowls of berries&#10;&#10;AI-generated content may be incorrect.">
            <a:extLst>
              <a:ext uri="{FF2B5EF4-FFF2-40B4-BE49-F238E27FC236}">
                <a16:creationId xmlns:a16="http://schemas.microsoft.com/office/drawing/2014/main" id="{6DD0EC21-4B3D-0329-CA4E-B736E152E3D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514114" y="116859"/>
            <a:ext cx="2460171" cy="6215744"/>
          </a:xfrm>
          <a:prstGeom prst="rect">
            <a:avLst/>
          </a:prstGeom>
        </p:spPr>
      </p:pic>
    </p:spTree>
    <p:extLst>
      <p:ext uri="{BB962C8B-B14F-4D97-AF65-F5344CB8AC3E}">
        <p14:creationId xmlns:p14="http://schemas.microsoft.com/office/powerpoint/2010/main" val="18882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8368-08AC-CA67-6B0E-E2C738742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5D832-94CB-5C6D-E319-184027A806F2}"/>
              </a:ext>
            </a:extLst>
          </p:cNvPr>
          <p:cNvSpPr>
            <a:spLocks noGrp="1"/>
          </p:cNvSpPr>
          <p:nvPr>
            <p:ph type="title"/>
          </p:nvPr>
        </p:nvSpPr>
        <p:spPr>
          <a:xfrm>
            <a:off x="2458244" y="2321891"/>
            <a:ext cx="7049012" cy="824848"/>
          </a:xfrm>
        </p:spPr>
        <p:txBody>
          <a:bodyPr>
            <a:normAutofit fontScale="90000"/>
          </a:bodyPr>
          <a:lstStyle/>
          <a:p>
            <a:pPr algn="ctr"/>
            <a:r>
              <a:rPr lang="en-US"/>
              <a:t>How does what we have done compare with AI?</a:t>
            </a:r>
            <a:endParaRPr lang="en-GB"/>
          </a:p>
        </p:txBody>
      </p:sp>
    </p:spTree>
    <p:extLst>
      <p:ext uri="{BB962C8B-B14F-4D97-AF65-F5344CB8AC3E}">
        <p14:creationId xmlns:p14="http://schemas.microsoft.com/office/powerpoint/2010/main" val="49007717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1366-72C7-8F3B-F295-A8D66B1254F4}"/>
              </a:ext>
            </a:extLst>
          </p:cNvPr>
          <p:cNvSpPr>
            <a:spLocks noGrp="1"/>
          </p:cNvSpPr>
          <p:nvPr>
            <p:ph type="title"/>
          </p:nvPr>
        </p:nvSpPr>
        <p:spPr>
          <a:xfrm>
            <a:off x="551145" y="365126"/>
            <a:ext cx="6175332" cy="824848"/>
          </a:xfrm>
        </p:spPr>
        <p:txBody>
          <a:bodyPr>
            <a:normAutofit fontScale="90000"/>
          </a:bodyPr>
          <a:lstStyle/>
          <a:p>
            <a:r>
              <a:rPr lang="en-GB"/>
              <a:t>How does this compare with AI?</a:t>
            </a:r>
          </a:p>
        </p:txBody>
      </p:sp>
      <p:sp>
        <p:nvSpPr>
          <p:cNvPr id="3" name="Content Placeholder 2">
            <a:extLst>
              <a:ext uri="{FF2B5EF4-FFF2-40B4-BE49-F238E27FC236}">
                <a16:creationId xmlns:a16="http://schemas.microsoft.com/office/drawing/2014/main" id="{300C7F54-8A76-EB8F-A930-2D16B9677C6B}"/>
              </a:ext>
            </a:extLst>
          </p:cNvPr>
          <p:cNvSpPr>
            <a:spLocks noGrp="1"/>
          </p:cNvSpPr>
          <p:nvPr>
            <p:ph idx="1"/>
          </p:nvPr>
        </p:nvSpPr>
        <p:spPr>
          <a:xfrm>
            <a:off x="551145" y="1678488"/>
            <a:ext cx="7540232" cy="4498475"/>
          </a:xfrm>
        </p:spPr>
        <p:txBody>
          <a:bodyPr>
            <a:normAutofit/>
          </a:bodyPr>
          <a:lstStyle/>
          <a:p>
            <a:r>
              <a:rPr lang="en-GB"/>
              <a:t>Computer image recognition works in a similar way to what we have done, but with algorithms that contain many more steps.</a:t>
            </a:r>
          </a:p>
          <a:p>
            <a:endParaRPr lang="en-GB"/>
          </a:p>
          <a:p>
            <a:r>
              <a:rPr lang="en-GB"/>
              <a:t>For example, the computer needs steps for:</a:t>
            </a:r>
          </a:p>
          <a:p>
            <a:pPr lvl="1"/>
            <a:r>
              <a:rPr lang="en-GB"/>
              <a:t>what counts as red</a:t>
            </a:r>
          </a:p>
          <a:p>
            <a:pPr lvl="1"/>
            <a:r>
              <a:rPr lang="en-GB"/>
              <a:t>what part of the image is the head or thorax</a:t>
            </a:r>
          </a:p>
          <a:p>
            <a:pPr lvl="1"/>
            <a:r>
              <a:rPr lang="en-GB"/>
              <a:t>how to tell what is a leg or an antenna</a:t>
            </a:r>
          </a:p>
          <a:p>
            <a:pPr lvl="1"/>
            <a:endParaRPr lang="en-GB"/>
          </a:p>
        </p:txBody>
      </p:sp>
      <p:pic>
        <p:nvPicPr>
          <p:cNvPr id="10" name="Content Placeholder 9" descr="A colorful dots in a grid&#10;&#10;AI-generated content may be incorrect.">
            <a:extLst>
              <a:ext uri="{FF2B5EF4-FFF2-40B4-BE49-F238E27FC236}">
                <a16:creationId xmlns:a16="http://schemas.microsoft.com/office/drawing/2014/main" id="{7C2745C8-9DB0-EDA1-9CD6-7B842570F022}"/>
              </a:ext>
            </a:extLst>
          </p:cNvPr>
          <p:cNvPicPr>
            <a:picLocks noGrp="1" noChangeAspect="1"/>
          </p:cNvPicPr>
          <p:nvPr>
            <p:ph sz="quarter" idx="4"/>
          </p:nvPr>
        </p:nvPicPr>
        <p:blipFill>
          <a:blip r:embed="rId2" cstate="email">
            <a:extLst>
              <a:ext uri="{28A0092B-C50C-407E-A947-70E740481C1C}">
                <a14:useLocalDpi xmlns:a14="http://schemas.microsoft.com/office/drawing/2010/main"/>
              </a:ext>
            </a:extLst>
          </a:blip>
          <a:stretch>
            <a:fillRect/>
          </a:stretch>
        </p:blipFill>
        <p:spPr>
          <a:xfrm rot="5400000">
            <a:off x="6810262" y="1522929"/>
            <a:ext cx="6888626" cy="3874851"/>
          </a:xfrm>
        </p:spPr>
      </p:pic>
    </p:spTree>
    <p:extLst>
      <p:ext uri="{BB962C8B-B14F-4D97-AF65-F5344CB8AC3E}">
        <p14:creationId xmlns:p14="http://schemas.microsoft.com/office/powerpoint/2010/main" val="372952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080E-33B1-5C19-B5B4-53EC30240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0A3A0-C9DE-E976-7664-98E5179FF363}"/>
              </a:ext>
            </a:extLst>
          </p:cNvPr>
          <p:cNvSpPr>
            <a:spLocks noGrp="1"/>
          </p:cNvSpPr>
          <p:nvPr>
            <p:ph type="title"/>
          </p:nvPr>
        </p:nvSpPr>
        <p:spPr/>
        <p:txBody>
          <a:bodyPr>
            <a:normAutofit/>
          </a:bodyPr>
          <a:lstStyle/>
          <a:p>
            <a:r>
              <a:rPr lang="en-GB" dirty="0"/>
              <a:t>AI</a:t>
            </a:r>
          </a:p>
        </p:txBody>
      </p:sp>
      <p:sp>
        <p:nvSpPr>
          <p:cNvPr id="3" name="Content Placeholder 2">
            <a:extLst>
              <a:ext uri="{FF2B5EF4-FFF2-40B4-BE49-F238E27FC236}">
                <a16:creationId xmlns:a16="http://schemas.microsoft.com/office/drawing/2014/main" id="{C5183EFA-DEE5-4035-85F0-F293C7D60E56}"/>
              </a:ext>
            </a:extLst>
          </p:cNvPr>
          <p:cNvSpPr>
            <a:spLocks noGrp="1"/>
          </p:cNvSpPr>
          <p:nvPr>
            <p:ph idx="1"/>
          </p:nvPr>
        </p:nvSpPr>
        <p:spPr>
          <a:xfrm>
            <a:off x="551145" y="1465930"/>
            <a:ext cx="6318781" cy="4498475"/>
          </a:xfrm>
        </p:spPr>
        <p:txBody>
          <a:bodyPr/>
          <a:lstStyle/>
          <a:p>
            <a:pPr marL="0" indent="0">
              <a:buNone/>
            </a:pPr>
            <a:r>
              <a:rPr lang="en-GB" dirty="0"/>
              <a:t>AI models can have millions or billions of nodes that act like the questions in the keys we made.</a:t>
            </a:r>
          </a:p>
          <a:p>
            <a:endParaRPr lang="en-GB" sz="1400" dirty="0"/>
          </a:p>
          <a:p>
            <a:pPr marL="0" indent="0">
              <a:buNone/>
            </a:pPr>
            <a:r>
              <a:rPr lang="en-GB" dirty="0"/>
              <a:t>AI algorithms are programmed so that when given training data the programming fills in the nodes and connections automatically. </a:t>
            </a:r>
          </a:p>
          <a:p>
            <a:pPr marL="0" indent="0">
              <a:buNone/>
            </a:pPr>
            <a:endParaRPr lang="en-GB" sz="1400" dirty="0"/>
          </a:p>
          <a:p>
            <a:pPr marL="0" indent="0">
              <a:buNone/>
            </a:pPr>
            <a:r>
              <a:rPr lang="en-GB" dirty="0"/>
              <a:t>This process of a programme learning on its own is also called machine learning.</a:t>
            </a:r>
          </a:p>
          <a:p>
            <a:endParaRPr lang="en-GB" dirty="0"/>
          </a:p>
          <a:p>
            <a:endParaRPr lang="en-GB" dirty="0"/>
          </a:p>
        </p:txBody>
      </p:sp>
      <p:pic>
        <p:nvPicPr>
          <p:cNvPr id="4" name="Content Placeholder 9" descr="A colorful dots in a grid&#10;&#10;AI-generated content may be incorrect.">
            <a:extLst>
              <a:ext uri="{FF2B5EF4-FFF2-40B4-BE49-F238E27FC236}">
                <a16:creationId xmlns:a16="http://schemas.microsoft.com/office/drawing/2014/main" id="{BAC18799-9174-B924-880F-27F386980BE1}"/>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rot="10800000">
            <a:off x="7059260" y="3865007"/>
            <a:ext cx="4984727" cy="2803908"/>
          </a:xfrm>
        </p:spPr>
      </p:pic>
      <p:pic>
        <p:nvPicPr>
          <p:cNvPr id="6" name="Picture 5">
            <a:extLst>
              <a:ext uri="{FF2B5EF4-FFF2-40B4-BE49-F238E27FC236}">
                <a16:creationId xmlns:a16="http://schemas.microsoft.com/office/drawing/2014/main" id="{0D1382E2-18A7-DF98-1F49-1501D0D29946}"/>
              </a:ext>
            </a:extLst>
          </p:cNvPr>
          <p:cNvPicPr>
            <a:picLocks noChangeAspect="1"/>
          </p:cNvPicPr>
          <p:nvPr/>
        </p:nvPicPr>
        <p:blipFill>
          <a:blip r:embed="rId4">
            <a:extLst>
              <a:ext uri="{28A0092B-C50C-407E-A947-70E740481C1C}">
                <a14:useLocalDpi xmlns:a14="http://schemas.microsoft.com/office/drawing/2010/main" val="0"/>
              </a:ext>
            </a:extLst>
          </a:blip>
          <a:srcRect l="30521" t="17253" b="17912"/>
          <a:stretch>
            <a:fillRect/>
          </a:stretch>
        </p:blipFill>
        <p:spPr>
          <a:xfrm>
            <a:off x="7185587" y="886266"/>
            <a:ext cx="4494484" cy="2359158"/>
          </a:xfrm>
          <a:prstGeom prst="rect">
            <a:avLst/>
          </a:prstGeom>
        </p:spPr>
      </p:pic>
      <p:sp>
        <p:nvSpPr>
          <p:cNvPr id="7" name="TextBox 6">
            <a:extLst>
              <a:ext uri="{FF2B5EF4-FFF2-40B4-BE49-F238E27FC236}">
                <a16:creationId xmlns:a16="http://schemas.microsoft.com/office/drawing/2014/main" id="{44ACCF2B-A5A1-A96E-8CA4-7FD73A065D0A}"/>
              </a:ext>
            </a:extLst>
          </p:cNvPr>
          <p:cNvSpPr txBox="1"/>
          <p:nvPr/>
        </p:nvSpPr>
        <p:spPr>
          <a:xfrm>
            <a:off x="7185587" y="511618"/>
            <a:ext cx="43428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pitchFamily="2" charset="0"/>
              </a:rPr>
              <a:t>Nodes in our image recognition algorithm</a:t>
            </a:r>
          </a:p>
        </p:txBody>
      </p:sp>
      <p:sp>
        <p:nvSpPr>
          <p:cNvPr id="8" name="TextBox 7">
            <a:extLst>
              <a:ext uri="{FF2B5EF4-FFF2-40B4-BE49-F238E27FC236}">
                <a16:creationId xmlns:a16="http://schemas.microsoft.com/office/drawing/2014/main" id="{15A5CA8A-A201-041C-6B34-1A9B6AEC4A5E}"/>
              </a:ext>
            </a:extLst>
          </p:cNvPr>
          <p:cNvSpPr txBox="1"/>
          <p:nvPr/>
        </p:nvSpPr>
        <p:spPr>
          <a:xfrm>
            <a:off x="7185587" y="3490359"/>
            <a:ext cx="40623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32F1D"/>
                </a:solidFill>
                <a:latin typeface="Work Sans" pitchFamily="2" charset="0"/>
              </a:rPr>
              <a:t>Illustration of nodes</a:t>
            </a:r>
            <a:r>
              <a:rPr kumimoji="0" lang="en-GB" sz="1600" b="0" i="0" u="none" strike="noStrike" kern="1200" cap="none" spc="0" normalizeH="0" baseline="0" noProof="0" dirty="0">
                <a:ln>
                  <a:noFill/>
                </a:ln>
                <a:solidFill>
                  <a:srgbClr val="132F1D"/>
                </a:solidFill>
                <a:effectLst/>
                <a:uLnTx/>
                <a:uFillTx/>
                <a:latin typeface="Work Sans" pitchFamily="2" charset="0"/>
              </a:rPr>
              <a:t> in an AI algorithm</a:t>
            </a:r>
          </a:p>
        </p:txBody>
      </p:sp>
    </p:spTree>
    <p:extLst>
      <p:ext uri="{BB962C8B-B14F-4D97-AF65-F5344CB8AC3E}">
        <p14:creationId xmlns:p14="http://schemas.microsoft.com/office/powerpoint/2010/main" val="2058664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9E62-8015-CFD4-F838-AE290549C4D1}"/>
              </a:ext>
            </a:extLst>
          </p:cNvPr>
          <p:cNvSpPr>
            <a:spLocks noGrp="1"/>
          </p:cNvSpPr>
          <p:nvPr>
            <p:ph type="title"/>
          </p:nvPr>
        </p:nvSpPr>
        <p:spPr/>
        <p:txBody>
          <a:bodyPr/>
          <a:lstStyle/>
          <a:p>
            <a:r>
              <a:rPr lang="en-GB"/>
              <a:t>Limitations of AI</a:t>
            </a:r>
          </a:p>
        </p:txBody>
      </p:sp>
      <p:sp>
        <p:nvSpPr>
          <p:cNvPr id="3" name="Content Placeholder 2">
            <a:extLst>
              <a:ext uri="{FF2B5EF4-FFF2-40B4-BE49-F238E27FC236}">
                <a16:creationId xmlns:a16="http://schemas.microsoft.com/office/drawing/2014/main" id="{ECC802C2-B50D-01AC-A6E0-CFACC3187B7F}"/>
              </a:ext>
            </a:extLst>
          </p:cNvPr>
          <p:cNvSpPr>
            <a:spLocks noGrp="1"/>
          </p:cNvSpPr>
          <p:nvPr>
            <p:ph idx="1"/>
          </p:nvPr>
        </p:nvSpPr>
        <p:spPr/>
        <p:txBody>
          <a:bodyPr/>
          <a:lstStyle/>
          <a:p>
            <a:pPr marL="0" indent="0">
              <a:buNone/>
            </a:pPr>
            <a:r>
              <a:rPr lang="en-GB" dirty="0"/>
              <a:t>Let’s try to use our bumblebee identification algorithm to identify this bumblebee.</a:t>
            </a:r>
          </a:p>
          <a:p>
            <a:pPr marL="0" indent="0">
              <a:buNone/>
            </a:pPr>
            <a:endParaRPr lang="en-GB" dirty="0"/>
          </a:p>
          <a:p>
            <a:pPr marL="0" indent="0">
              <a:buNone/>
            </a:pPr>
            <a:r>
              <a:rPr lang="en-GB" dirty="0"/>
              <a:t>This is one of the yellow-faced bumblebees found in North America.</a:t>
            </a:r>
          </a:p>
          <a:p>
            <a:pPr marL="0" indent="0">
              <a:buNone/>
            </a:pPr>
            <a:r>
              <a:rPr lang="en-GB" dirty="0"/>
              <a:t>Why didn’t we get this answer?</a:t>
            </a:r>
          </a:p>
        </p:txBody>
      </p:sp>
      <p:pic>
        <p:nvPicPr>
          <p:cNvPr id="5" name="Content Placeholder 4">
            <a:extLst>
              <a:ext uri="{FF2B5EF4-FFF2-40B4-BE49-F238E27FC236}">
                <a16:creationId xmlns:a16="http://schemas.microsoft.com/office/drawing/2014/main" id="{A589BFDB-20E2-A40B-D544-B6B991E67130}"/>
              </a:ext>
            </a:extLst>
          </p:cNvPr>
          <p:cNvPicPr>
            <a:picLocks noGrp="1" noChangeAspect="1"/>
          </p:cNvPicPr>
          <p:nvPr>
            <p:ph sz="quarter" idx="4"/>
          </p:nvPr>
        </p:nvPicPr>
        <p:blipFill>
          <a:blip r:embed="rId3"/>
          <a:srcRect l="14378" r="25084" b="5646"/>
          <a:stretch>
            <a:fillRect/>
          </a:stretch>
        </p:blipFill>
        <p:spPr>
          <a:xfrm>
            <a:off x="6172200" y="0"/>
            <a:ext cx="6019800" cy="6578600"/>
          </a:xfrm>
          <a:prstGeom prst="rect">
            <a:avLst/>
          </a:prstGeom>
        </p:spPr>
      </p:pic>
      <p:sp>
        <p:nvSpPr>
          <p:cNvPr id="6" name="TextBox 5">
            <a:extLst>
              <a:ext uri="{FF2B5EF4-FFF2-40B4-BE49-F238E27FC236}">
                <a16:creationId xmlns:a16="http://schemas.microsoft.com/office/drawing/2014/main" id="{5C46BECD-1484-DA3E-E436-4B3D48F4382A}"/>
              </a:ext>
            </a:extLst>
          </p:cNvPr>
          <p:cNvSpPr txBox="1"/>
          <p:nvPr/>
        </p:nvSpPr>
        <p:spPr>
          <a:xfrm>
            <a:off x="9153989" y="6581001"/>
            <a:ext cx="30380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32F1D"/>
                </a:solidFill>
                <a:effectLst/>
                <a:uLnTx/>
                <a:uFillTx/>
                <a:latin typeface="Work Sans" pitchFamily="2" charset="0"/>
              </a:rPr>
              <a:t>iNaturalist</a:t>
            </a:r>
            <a:r>
              <a:rPr kumimoji="0" lang="en-GB" sz="1200" b="0" i="0" u="none" strike="noStrike" kern="1200" cap="none" spc="0" normalizeH="0" baseline="0" noProof="0" dirty="0">
                <a:ln>
                  <a:noFill/>
                </a:ln>
                <a:solidFill>
                  <a:srgbClr val="132F1D"/>
                </a:solidFill>
                <a:effectLst/>
                <a:uLnTx/>
                <a:uFillTx/>
                <a:latin typeface="Work Sans" pitchFamily="2" charset="0"/>
              </a:rPr>
              <a:t> observation 110154179. CC0</a:t>
            </a:r>
          </a:p>
        </p:txBody>
      </p:sp>
    </p:spTree>
    <p:extLst>
      <p:ext uri="{BB962C8B-B14F-4D97-AF65-F5344CB8AC3E}">
        <p14:creationId xmlns:p14="http://schemas.microsoft.com/office/powerpoint/2010/main" val="40495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9C302-C669-48D8-5447-2A7AD8458B1E}"/>
              </a:ext>
            </a:extLst>
          </p:cNvPr>
          <p:cNvSpPr>
            <a:spLocks noGrp="1"/>
          </p:cNvSpPr>
          <p:nvPr>
            <p:ph idx="1"/>
          </p:nvPr>
        </p:nvSpPr>
        <p:spPr>
          <a:xfrm>
            <a:off x="551145" y="1397978"/>
            <a:ext cx="10655571" cy="4299438"/>
          </a:xfrm>
        </p:spPr>
        <p:txBody>
          <a:bodyPr>
            <a:normAutofit/>
          </a:bodyPr>
          <a:lstStyle/>
          <a:p>
            <a:pPr marL="0" indent="0">
              <a:buNone/>
            </a:pPr>
            <a:r>
              <a:rPr lang="en-GB"/>
              <a:t>We trained our algorithm only on images of species found in the United Kingdom. This means it can only give responses of UK species, if it works at all. </a:t>
            </a:r>
          </a:p>
          <a:p>
            <a:endParaRPr lang="en-GB"/>
          </a:p>
          <a:p>
            <a:pPr marL="0" indent="0">
              <a:buNone/>
            </a:pPr>
            <a:r>
              <a:rPr lang="en-GB"/>
              <a:t>This is an example of how </a:t>
            </a:r>
            <a:r>
              <a:rPr lang="en-GB" b="1"/>
              <a:t>bias </a:t>
            </a:r>
            <a:r>
              <a:rPr lang="en-GB"/>
              <a:t>in the training data can affect AI results.</a:t>
            </a:r>
          </a:p>
          <a:p>
            <a:endParaRPr lang="en-GB"/>
          </a:p>
          <a:p>
            <a:pPr marL="0" indent="0">
              <a:buNone/>
            </a:pPr>
            <a:r>
              <a:rPr lang="en-GB"/>
              <a:t>In data science, </a:t>
            </a:r>
            <a:r>
              <a:rPr lang="en-GB" b="1"/>
              <a:t>bias</a:t>
            </a:r>
            <a:r>
              <a:rPr lang="en-GB"/>
              <a:t> is when a dataset is incomplete or inaccurate in a way that means it doesn’t accurately represent the whole picture.</a:t>
            </a:r>
          </a:p>
        </p:txBody>
      </p:sp>
      <p:sp>
        <p:nvSpPr>
          <p:cNvPr id="5" name="Title 4">
            <a:extLst>
              <a:ext uri="{FF2B5EF4-FFF2-40B4-BE49-F238E27FC236}">
                <a16:creationId xmlns:a16="http://schemas.microsoft.com/office/drawing/2014/main" id="{EF931BF2-8510-1B9B-32AF-D33BA0B130AF}"/>
              </a:ext>
            </a:extLst>
          </p:cNvPr>
          <p:cNvSpPr>
            <a:spLocks noGrp="1"/>
          </p:cNvSpPr>
          <p:nvPr>
            <p:ph type="title"/>
          </p:nvPr>
        </p:nvSpPr>
        <p:spPr>
          <a:xfrm>
            <a:off x="551145" y="365126"/>
            <a:ext cx="6157999" cy="795458"/>
          </a:xfrm>
        </p:spPr>
        <p:txBody>
          <a:bodyPr>
            <a:normAutofit fontScale="90000"/>
          </a:bodyPr>
          <a:lstStyle/>
          <a:p>
            <a:r>
              <a:rPr lang="en-GB" sz="3600"/>
              <a:t>Our training data was limited</a:t>
            </a:r>
          </a:p>
        </p:txBody>
      </p:sp>
    </p:spTree>
    <p:extLst>
      <p:ext uri="{BB962C8B-B14F-4D97-AF65-F5344CB8AC3E}">
        <p14:creationId xmlns:p14="http://schemas.microsoft.com/office/powerpoint/2010/main" val="42064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3">
                                            <p:txEl>
                                              <p:pRg st="0" end="0"/>
                                            </p:txEl>
                                          </p:spTgt>
                                        </p:tgtEl>
                                        <p:attrNameLst>
                                          <p:attrName>style.opacity</p:attrName>
                                        </p:attrNameLst>
                                      </p:cBhvr>
                                      <p:to>
                                        <p:strVal val="0.25"/>
                                      </p:to>
                                    </p:set>
                                    <p:animEffect filter="image" prLst="opacity: 0.25">
                                      <p:cBhvr rctx="IE">
                                        <p:cTn id="13" dur="indefinite"/>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3">
                                            <p:txEl>
                                              <p:pRg st="2" end="2"/>
                                            </p:txEl>
                                          </p:spTgt>
                                        </p:tgtEl>
                                        <p:attrNameLst>
                                          <p:attrName>style.opacity</p:attrName>
                                        </p:attrNameLst>
                                      </p:cBhvr>
                                      <p:to>
                                        <p:strVal val="0.25"/>
                                      </p:to>
                                    </p:set>
                                    <p:animEffect filter="image" prLst="opacity: 0.25">
                                      <p:cBhvr rctx="IE">
                                        <p:cTn id="20"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7510-1ED7-C376-2B7D-1ADE279BEE02}"/>
              </a:ext>
            </a:extLst>
          </p:cNvPr>
          <p:cNvSpPr>
            <a:spLocks noGrp="1"/>
          </p:cNvSpPr>
          <p:nvPr>
            <p:ph type="title"/>
          </p:nvPr>
        </p:nvSpPr>
        <p:spPr/>
        <p:txBody>
          <a:bodyPr/>
          <a:lstStyle/>
          <a:p>
            <a:r>
              <a:rPr lang="en-GB">
                <a:latin typeface="Work Sans" pitchFamily="2" charset="0"/>
              </a:rPr>
              <a:t>Limitations of photos</a:t>
            </a:r>
          </a:p>
        </p:txBody>
      </p:sp>
      <p:sp>
        <p:nvSpPr>
          <p:cNvPr id="3" name="Content Placeholder 2">
            <a:extLst>
              <a:ext uri="{FF2B5EF4-FFF2-40B4-BE49-F238E27FC236}">
                <a16:creationId xmlns:a16="http://schemas.microsoft.com/office/drawing/2014/main" id="{695F25EC-49A7-A6B9-BA86-48AF15EF8029}"/>
              </a:ext>
            </a:extLst>
          </p:cNvPr>
          <p:cNvSpPr>
            <a:spLocks noGrp="1"/>
          </p:cNvSpPr>
          <p:nvPr>
            <p:ph idx="1"/>
          </p:nvPr>
        </p:nvSpPr>
        <p:spPr/>
        <p:txBody>
          <a:bodyPr>
            <a:normAutofit/>
          </a:bodyPr>
          <a:lstStyle/>
          <a:p>
            <a:pPr marL="0" indent="0">
              <a:buNone/>
            </a:pPr>
            <a:r>
              <a:rPr lang="en-GB" sz="2000">
                <a:latin typeface="Work Sans" pitchFamily="2" charset="0"/>
              </a:rPr>
              <a:t>There are two very similar species found in the area where this photo was taken. The two species can be differentiated by the colour of the hairs on the underside of the abdomen, but we can’t see it in the photo.</a:t>
            </a:r>
          </a:p>
          <a:p>
            <a:pPr marL="0" indent="0">
              <a:buNone/>
            </a:pPr>
            <a:endParaRPr lang="en-GB" sz="2000">
              <a:latin typeface="Work Sans" pitchFamily="2" charset="0"/>
            </a:endParaRPr>
          </a:p>
          <a:p>
            <a:pPr marL="0" indent="0">
              <a:buNone/>
            </a:pPr>
            <a:r>
              <a:rPr lang="en-GB" sz="2000">
                <a:latin typeface="Work Sans" pitchFamily="2" charset="0"/>
              </a:rPr>
              <a:t>Some species cannot be identified from normal photos. Scientists need to look at the animal’s insides, use a microscope, or analyse the animal’s DNA.</a:t>
            </a:r>
          </a:p>
        </p:txBody>
      </p:sp>
      <p:pic>
        <p:nvPicPr>
          <p:cNvPr id="6" name="Content Placeholder 4">
            <a:extLst>
              <a:ext uri="{FF2B5EF4-FFF2-40B4-BE49-F238E27FC236}">
                <a16:creationId xmlns:a16="http://schemas.microsoft.com/office/drawing/2014/main" id="{F90C010D-1CFB-1D49-9D28-409ED9C8BF3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7047193" y="544231"/>
            <a:ext cx="4835646" cy="2155488"/>
          </a:xfrm>
          <a:prstGeom prst="rect">
            <a:avLst/>
          </a:prstGeom>
        </p:spPr>
      </p:pic>
      <p:sp>
        <p:nvSpPr>
          <p:cNvPr id="7" name="TextBox 6">
            <a:extLst>
              <a:ext uri="{FF2B5EF4-FFF2-40B4-BE49-F238E27FC236}">
                <a16:creationId xmlns:a16="http://schemas.microsoft.com/office/drawing/2014/main" id="{9EA718C5-9070-0758-30D3-5AC6B83CFF6D}"/>
              </a:ext>
            </a:extLst>
          </p:cNvPr>
          <p:cNvSpPr txBox="1"/>
          <p:nvPr/>
        </p:nvSpPr>
        <p:spPr>
          <a:xfrm>
            <a:off x="9656371" y="2427335"/>
            <a:ext cx="214547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rPr>
              <a:t>iNaturalist observation 110154179. CC0</a:t>
            </a:r>
          </a:p>
        </p:txBody>
      </p:sp>
      <p:grpSp>
        <p:nvGrpSpPr>
          <p:cNvPr id="27" name="Group 26">
            <a:extLst>
              <a:ext uri="{FF2B5EF4-FFF2-40B4-BE49-F238E27FC236}">
                <a16:creationId xmlns:a16="http://schemas.microsoft.com/office/drawing/2014/main" id="{83830E9D-68CB-FFFB-F426-AB4E00516B58}"/>
              </a:ext>
            </a:extLst>
          </p:cNvPr>
          <p:cNvGrpSpPr/>
          <p:nvPr/>
        </p:nvGrpSpPr>
        <p:grpSpPr>
          <a:xfrm>
            <a:off x="7047193" y="3413797"/>
            <a:ext cx="2207806" cy="3129449"/>
            <a:chOff x="7042638" y="3182354"/>
            <a:chExt cx="2207806" cy="3129449"/>
          </a:xfrm>
        </p:grpSpPr>
        <p:grpSp>
          <p:nvGrpSpPr>
            <p:cNvPr id="9" name="Group 8">
              <a:extLst>
                <a:ext uri="{FF2B5EF4-FFF2-40B4-BE49-F238E27FC236}">
                  <a16:creationId xmlns:a16="http://schemas.microsoft.com/office/drawing/2014/main" id="{7F6BE395-E824-7FA9-D894-5462DD2FADD1}"/>
                </a:ext>
              </a:extLst>
            </p:cNvPr>
            <p:cNvGrpSpPr/>
            <p:nvPr/>
          </p:nvGrpSpPr>
          <p:grpSpPr>
            <a:xfrm>
              <a:off x="7042638" y="3182354"/>
              <a:ext cx="2207806" cy="3129449"/>
              <a:chOff x="6453554" y="3182354"/>
              <a:chExt cx="2207806" cy="3129449"/>
            </a:xfrm>
          </p:grpSpPr>
          <p:pic>
            <p:nvPicPr>
              <p:cNvPr id="1028" name="Picture 4">
                <a:extLst>
                  <a:ext uri="{FF2B5EF4-FFF2-40B4-BE49-F238E27FC236}">
                    <a16:creationId xmlns:a16="http://schemas.microsoft.com/office/drawing/2014/main" id="{FA3B0E4D-4EE3-3F04-7A96-81CA2C81CF43}"/>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453554" y="3182354"/>
                <a:ext cx="2165735" cy="27908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C56C0A-26FB-9638-5298-F5695CE9F8E5}"/>
                  </a:ext>
                </a:extLst>
              </p:cNvPr>
              <p:cNvSpPr txBox="1"/>
              <p:nvPr/>
            </p:nvSpPr>
            <p:spPr>
              <a:xfrm>
                <a:off x="6500056" y="5973249"/>
                <a:ext cx="21613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rPr>
                  <a:t>iNaturalist observation </a:t>
                </a: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hlinkClick r:id="rId7"/>
                  </a:rPr>
                  <a:t>299507532</a:t>
                </a: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rPr>
                  <a:t> by user </a:t>
                </a:r>
                <a:r>
                  <a:rPr kumimoji="0" lang="en-GB" sz="800" b="0" i="0" u="none" strike="noStrike" kern="1200" cap="none" spc="0" normalizeH="0" baseline="0" noProof="0" dirty="0" err="1">
                    <a:ln>
                      <a:noFill/>
                    </a:ln>
                    <a:solidFill>
                      <a:srgbClr val="132F1D"/>
                    </a:solidFill>
                    <a:effectLst/>
                    <a:uLnTx/>
                    <a:uFillTx/>
                    <a:latin typeface="Work Sans" pitchFamily="2" charset="0"/>
                    <a:ea typeface="+mn-ea"/>
                    <a:cs typeface="+mn-cs"/>
                  </a:rPr>
                  <a:t>Marcel_Pepin</a:t>
                </a: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rPr>
                  <a:t>. CC by 4.0</a:t>
                </a:r>
              </a:p>
            </p:txBody>
          </p:sp>
        </p:grpSp>
        <p:cxnSp>
          <p:nvCxnSpPr>
            <p:cNvPr id="11" name="Straight Arrow Connector 10">
              <a:extLst>
                <a:ext uri="{FF2B5EF4-FFF2-40B4-BE49-F238E27FC236}">
                  <a16:creationId xmlns:a16="http://schemas.microsoft.com/office/drawing/2014/main" id="{B3CB0071-2EDC-83C2-1A49-D2C9164A5BF4}"/>
                </a:ext>
              </a:extLst>
            </p:cNvPr>
            <p:cNvCxnSpPr>
              <a:cxnSpLocks/>
            </p:cNvCxnSpPr>
            <p:nvPr/>
          </p:nvCxnSpPr>
          <p:spPr>
            <a:xfrm flipH="1">
              <a:off x="8229600" y="3956726"/>
              <a:ext cx="316523" cy="940589"/>
            </a:xfrm>
            <a:prstGeom prst="straightConnector1">
              <a:avLst/>
            </a:prstGeom>
            <a:ln w="762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6B76E53E-0C8C-BCC6-EC47-53C04D181D7E}"/>
                </a:ext>
              </a:extLst>
            </p:cNvPr>
            <p:cNvSpPr txBox="1"/>
            <p:nvPr/>
          </p:nvSpPr>
          <p:spPr>
            <a:xfrm>
              <a:off x="8229600" y="3556616"/>
              <a:ext cx="932921"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rPr>
                <a:t>No yellow hairs</a:t>
              </a:r>
            </a:p>
          </p:txBody>
        </p:sp>
      </p:grpSp>
      <p:grpSp>
        <p:nvGrpSpPr>
          <p:cNvPr id="32" name="Group 31">
            <a:extLst>
              <a:ext uri="{FF2B5EF4-FFF2-40B4-BE49-F238E27FC236}">
                <a16:creationId xmlns:a16="http://schemas.microsoft.com/office/drawing/2014/main" id="{39CE22BE-21D6-91EC-B247-8D09E5299195}"/>
              </a:ext>
            </a:extLst>
          </p:cNvPr>
          <p:cNvGrpSpPr/>
          <p:nvPr/>
        </p:nvGrpSpPr>
        <p:grpSpPr>
          <a:xfrm>
            <a:off x="9317479" y="3413797"/>
            <a:ext cx="2565360" cy="3129449"/>
            <a:chOff x="9312924" y="3182354"/>
            <a:chExt cx="2565360" cy="3129449"/>
          </a:xfrm>
        </p:grpSpPr>
        <p:pic>
          <p:nvPicPr>
            <p:cNvPr id="31" name="Picture 2">
              <a:extLst>
                <a:ext uri="{FF2B5EF4-FFF2-40B4-BE49-F238E27FC236}">
                  <a16:creationId xmlns:a16="http://schemas.microsoft.com/office/drawing/2014/main" id="{66683A40-8636-E1F0-BE00-0469DB0E9BB0}"/>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9312924" y="3182354"/>
              <a:ext cx="2565360" cy="2794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783706-A441-6F02-5E63-5E5129C65AF9}"/>
                </a:ext>
              </a:extLst>
            </p:cNvPr>
            <p:cNvSpPr txBox="1"/>
            <p:nvPr/>
          </p:nvSpPr>
          <p:spPr>
            <a:xfrm>
              <a:off x="9716980" y="5973249"/>
              <a:ext cx="21613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rPr>
                <a:t>iNaturalist observation </a:t>
              </a: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hlinkClick r:id="rId10"/>
                </a:rPr>
                <a:t>163413013</a:t>
              </a:r>
              <a:r>
                <a:rPr kumimoji="0" lang="en-GB" sz="800" b="0" i="0" u="none" strike="noStrike" kern="1200" cap="none" spc="0" normalizeH="0" baseline="0" noProof="0" dirty="0">
                  <a:ln>
                    <a:noFill/>
                  </a:ln>
                  <a:solidFill>
                    <a:srgbClr val="132F1D"/>
                  </a:solidFill>
                  <a:effectLst/>
                  <a:uLnTx/>
                  <a:uFillTx/>
                  <a:latin typeface="Work Sans" pitchFamily="2" charset="0"/>
                  <a:ea typeface="+mn-ea"/>
                  <a:cs typeface="+mn-cs"/>
                </a:rPr>
                <a:t> by user LJ Moore-McClelland. CC by 4.0</a:t>
              </a:r>
            </a:p>
          </p:txBody>
        </p:sp>
        <p:cxnSp>
          <p:nvCxnSpPr>
            <p:cNvPr id="13" name="Straight Arrow Connector 12">
              <a:extLst>
                <a:ext uri="{FF2B5EF4-FFF2-40B4-BE49-F238E27FC236}">
                  <a16:creationId xmlns:a16="http://schemas.microsoft.com/office/drawing/2014/main" id="{D3728552-105B-621E-AD68-CA4D53E02D23}"/>
                </a:ext>
              </a:extLst>
            </p:cNvPr>
            <p:cNvCxnSpPr>
              <a:cxnSpLocks/>
            </p:cNvCxnSpPr>
            <p:nvPr/>
          </p:nvCxnSpPr>
          <p:spPr>
            <a:xfrm flipH="1">
              <a:off x="10648620" y="3927725"/>
              <a:ext cx="473649" cy="1242151"/>
            </a:xfrm>
            <a:prstGeom prst="straightConnector1">
              <a:avLst/>
            </a:prstGeom>
            <a:ln w="762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B078D036-0AF5-2B25-7D23-B5E50D6EFC15}"/>
                </a:ext>
              </a:extLst>
            </p:cNvPr>
            <p:cNvSpPr txBox="1"/>
            <p:nvPr/>
          </p:nvSpPr>
          <p:spPr>
            <a:xfrm>
              <a:off x="10724557" y="3619948"/>
              <a:ext cx="1072738" cy="276999"/>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rPr>
                <a:t>Yellow hairs</a:t>
              </a:r>
            </a:p>
          </p:txBody>
        </p:sp>
      </p:grpSp>
      <p:sp>
        <p:nvSpPr>
          <p:cNvPr id="26" name="TextBox 25">
            <a:extLst>
              <a:ext uri="{FF2B5EF4-FFF2-40B4-BE49-F238E27FC236}">
                <a16:creationId xmlns:a16="http://schemas.microsoft.com/office/drawing/2014/main" id="{977678F3-30D3-D590-721D-9A24BC8D0362}"/>
              </a:ext>
            </a:extLst>
          </p:cNvPr>
          <p:cNvSpPr txBox="1"/>
          <p:nvPr/>
        </p:nvSpPr>
        <p:spPr>
          <a:xfrm>
            <a:off x="7047193" y="2952121"/>
            <a:ext cx="2165735" cy="461665"/>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pitchFamily="2" charset="0"/>
                <a:ea typeface="+mn-ea"/>
                <a:cs typeface="+mn-cs"/>
              </a:rPr>
              <a:t>Yellow-faced Bumble Bee </a:t>
            </a:r>
            <a:r>
              <a:rPr kumimoji="0" lang="en-GB" sz="1200" b="0" i="1" u="none" strike="noStrike" kern="1200" cap="none" spc="0" normalizeH="0" baseline="0" noProof="0" dirty="0">
                <a:ln>
                  <a:noFill/>
                </a:ln>
                <a:solidFill>
                  <a:srgbClr val="132F1D"/>
                </a:solidFill>
                <a:effectLst/>
                <a:uLnTx/>
                <a:uFillTx/>
                <a:latin typeface="Work Sans" pitchFamily="2" charset="0"/>
                <a:ea typeface="+mn-ea"/>
                <a:cs typeface="+mn-cs"/>
              </a:rPr>
              <a:t>Bombus </a:t>
            </a:r>
            <a:r>
              <a:rPr kumimoji="0" lang="en-GB" sz="1200" b="0" i="1" u="none" strike="noStrike" kern="1200" cap="none" spc="0" normalizeH="0" baseline="0" noProof="0" dirty="0" err="1">
                <a:ln>
                  <a:noFill/>
                </a:ln>
                <a:solidFill>
                  <a:srgbClr val="132F1D"/>
                </a:solidFill>
                <a:effectLst/>
                <a:uLnTx/>
                <a:uFillTx/>
                <a:latin typeface="Work Sans" pitchFamily="2" charset="0"/>
                <a:ea typeface="+mn-ea"/>
                <a:cs typeface="+mn-cs"/>
              </a:rPr>
              <a:t>vosnesenskii</a:t>
            </a:r>
            <a:endParaRPr kumimoji="0" lang="en-GB" sz="1200" b="0" i="1" u="none" strike="noStrike" kern="1200" cap="none" spc="0" normalizeH="0" baseline="0" noProof="0" dirty="0">
              <a:ln>
                <a:noFill/>
              </a:ln>
              <a:solidFill>
                <a:srgbClr val="132F1D"/>
              </a:solidFill>
              <a:effectLst/>
              <a:uLnTx/>
              <a:uFillTx/>
              <a:latin typeface="Work Sans" pitchFamily="2" charset="0"/>
              <a:ea typeface="+mn-ea"/>
              <a:cs typeface="+mn-cs"/>
            </a:endParaRPr>
          </a:p>
        </p:txBody>
      </p:sp>
      <p:sp>
        <p:nvSpPr>
          <p:cNvPr id="33" name="TextBox 32">
            <a:extLst>
              <a:ext uri="{FF2B5EF4-FFF2-40B4-BE49-F238E27FC236}">
                <a16:creationId xmlns:a16="http://schemas.microsoft.com/office/drawing/2014/main" id="{B1A1688A-5449-6D60-A1B8-6DF62508BB84}"/>
              </a:ext>
            </a:extLst>
          </p:cNvPr>
          <p:cNvSpPr txBox="1"/>
          <p:nvPr/>
        </p:nvSpPr>
        <p:spPr>
          <a:xfrm>
            <a:off x="9317479" y="2936743"/>
            <a:ext cx="2565360" cy="461665"/>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2F1D"/>
                </a:solidFill>
                <a:effectLst/>
                <a:uLnTx/>
                <a:uFillTx/>
                <a:latin typeface="Work Sans" pitchFamily="2" charset="0"/>
                <a:ea typeface="+mn-ea"/>
                <a:cs typeface="+mn-cs"/>
              </a:rPr>
              <a:t>Fog-belt Bumble Bee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132F1D"/>
                </a:solidFill>
                <a:effectLst/>
                <a:uLnTx/>
                <a:uFillTx/>
                <a:latin typeface="Work Sans" pitchFamily="2" charset="0"/>
                <a:ea typeface="+mn-ea"/>
                <a:cs typeface="+mn-cs"/>
              </a:rPr>
              <a:t>Bombus </a:t>
            </a:r>
            <a:r>
              <a:rPr kumimoji="0" lang="en-GB" sz="1200" b="0" i="1" u="none" strike="noStrike" kern="1200" cap="none" spc="0" normalizeH="0" baseline="0" noProof="0" err="1">
                <a:ln>
                  <a:noFill/>
                </a:ln>
                <a:solidFill>
                  <a:srgbClr val="132F1D"/>
                </a:solidFill>
                <a:effectLst/>
                <a:uLnTx/>
                <a:uFillTx/>
                <a:latin typeface="Work Sans" pitchFamily="2" charset="0"/>
                <a:ea typeface="+mn-ea"/>
                <a:cs typeface="+mn-cs"/>
              </a:rPr>
              <a:t>caliginosus</a:t>
            </a:r>
            <a:endParaRPr kumimoji="0" lang="en-GB" sz="1200" b="0" i="1" u="none" strike="noStrike" kern="1200" cap="none" spc="0" normalizeH="0" baseline="0" noProof="0">
              <a:ln>
                <a:noFill/>
              </a:ln>
              <a:solidFill>
                <a:srgbClr val="132F1D"/>
              </a:solidFill>
              <a:effectLst/>
              <a:uLnTx/>
              <a:uFillTx/>
              <a:latin typeface="Work Sans" pitchFamily="2" charset="0"/>
              <a:ea typeface="+mn-ea"/>
              <a:cs typeface="+mn-cs"/>
            </a:endParaRPr>
          </a:p>
        </p:txBody>
      </p:sp>
      <p:sp>
        <p:nvSpPr>
          <p:cNvPr id="34" name="TextBox 33">
            <a:extLst>
              <a:ext uri="{FF2B5EF4-FFF2-40B4-BE49-F238E27FC236}">
                <a16:creationId xmlns:a16="http://schemas.microsoft.com/office/drawing/2014/main" id="{5B306696-C84D-CA49-7EFE-0589CBB4392E}"/>
              </a:ext>
            </a:extLst>
          </p:cNvPr>
          <p:cNvSpPr txBox="1"/>
          <p:nvPr/>
        </p:nvSpPr>
        <p:spPr>
          <a:xfrm>
            <a:off x="7047193" y="307207"/>
            <a:ext cx="4835645" cy="276999"/>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2F1D"/>
                </a:solidFill>
                <a:effectLst/>
                <a:uLnTx/>
                <a:uFillTx/>
                <a:latin typeface="Work Sans" pitchFamily="2" charset="0"/>
                <a:ea typeface="+mn-ea"/>
                <a:cs typeface="+mn-cs"/>
              </a:rPr>
              <a:t>Unknown Bumblebee</a:t>
            </a:r>
          </a:p>
        </p:txBody>
      </p:sp>
    </p:spTree>
    <p:extLst>
      <p:ext uri="{BB962C8B-B14F-4D97-AF65-F5344CB8AC3E}">
        <p14:creationId xmlns:p14="http://schemas.microsoft.com/office/powerpoint/2010/main" val="37955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05AAC7-B561-49B2-86C6-62D355F3080B}">
  <ds:schemaRefs>
    <ds:schemaRef ds:uri="http://purl.org/dc/elements/1.1/"/>
    <ds:schemaRef ds:uri="http://schemas.microsoft.com/office/2006/metadata/properties"/>
    <ds:schemaRef ds:uri="01a464aa-a786-405b-bb6b-b90e04698418"/>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37c47d49-5c3e-4564-83ee-3a7de24ace65"/>
  </ds:schemaRefs>
</ds:datastoreItem>
</file>

<file path=customXml/itemProps2.xml><?xml version="1.0" encoding="utf-8"?>
<ds:datastoreItem xmlns:ds="http://schemas.openxmlformats.org/officeDocument/2006/customXml" ds:itemID="{5393F040-E17B-4B98-A912-2BBF456819C5}">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94A396-73DF-4627-BFCE-7D04914441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1184</Words>
  <Application>Microsoft Office PowerPoint</Application>
  <PresentationFormat>Widescreen</PresentationFormat>
  <Paragraphs>126</Paragraphs>
  <Slides>14</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Arial</vt:lpstr>
      <vt:lpstr>Work Sans</vt:lpstr>
      <vt:lpstr>1_Office Theme</vt:lpstr>
      <vt:lpstr>Image recognition</vt:lpstr>
      <vt:lpstr>Learning outcomes</vt:lpstr>
      <vt:lpstr>Key words</vt:lpstr>
      <vt:lpstr>How does what we have done compare with AI?</vt:lpstr>
      <vt:lpstr>How does this compare with AI?</vt:lpstr>
      <vt:lpstr>AI</vt:lpstr>
      <vt:lpstr>Limitations of AI</vt:lpstr>
      <vt:lpstr>Our training data was limited</vt:lpstr>
      <vt:lpstr>Limitations of photos</vt:lpstr>
      <vt:lpstr>Thinking about our algorithm</vt:lpstr>
      <vt:lpstr>Example photos that might not work in our algorithms</vt:lpstr>
      <vt:lpstr>AI limitations</vt:lpstr>
      <vt:lpstr>Reflection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1</cp:revision>
  <dcterms:created xsi:type="dcterms:W3CDTF">2026-02-16T18:56:40Z</dcterms:created>
  <dcterms:modified xsi:type="dcterms:W3CDTF">2026-04-20T15:23:23Z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